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57" r:id="rId3"/>
    <p:sldId id="292" r:id="rId4"/>
    <p:sldId id="263" r:id="rId5"/>
    <p:sldId id="264" r:id="rId6"/>
    <p:sldId id="265" r:id="rId7"/>
    <p:sldId id="267" r:id="rId8"/>
    <p:sldId id="269" r:id="rId9"/>
    <p:sldId id="270" r:id="rId10"/>
    <p:sldId id="271" r:id="rId11"/>
    <p:sldId id="272" r:id="rId12"/>
    <p:sldId id="259" r:id="rId13"/>
    <p:sldId id="273" r:id="rId14"/>
    <p:sldId id="274" r:id="rId15"/>
    <p:sldId id="260" r:id="rId16"/>
    <p:sldId id="275" r:id="rId17"/>
    <p:sldId id="276" r:id="rId18"/>
    <p:sldId id="262" r:id="rId19"/>
    <p:sldId id="277" r:id="rId20"/>
    <p:sldId id="268" r:id="rId21"/>
    <p:sldId id="278" r:id="rId22"/>
    <p:sldId id="279" r:id="rId23"/>
    <p:sldId id="284" r:id="rId24"/>
    <p:sldId id="283" r:id="rId25"/>
    <p:sldId id="285" r:id="rId26"/>
    <p:sldId id="282" r:id="rId27"/>
    <p:sldId id="281" r:id="rId28"/>
    <p:sldId id="286" r:id="rId29"/>
    <p:sldId id="287" r:id="rId30"/>
    <p:sldId id="266" r:id="rId31"/>
    <p:sldId id="258" r:id="rId32"/>
    <p:sldId id="288" r:id="rId33"/>
    <p:sldId id="289" r:id="rId34"/>
    <p:sldId id="290" r:id="rId35"/>
    <p:sldId id="293" r:id="rId36"/>
    <p:sldId id="294" r:id="rId37"/>
    <p:sldId id="295" r:id="rId38"/>
    <p:sldId id="291" r:id="rId39"/>
    <p:sldId id="296" r:id="rId40"/>
    <p:sldId id="297" r:id="rId41"/>
    <p:sldId id="298" r:id="rId42"/>
    <p:sldId id="299" r:id="rId43"/>
    <p:sldId id="26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99"/>
    <p:restoredTop sz="94719"/>
  </p:normalViewPr>
  <p:slideViewPr>
    <p:cSldViewPr snapToGrid="0" snapToObjects="1">
      <p:cViewPr varScale="1">
        <p:scale>
          <a:sx n="148" d="100"/>
          <a:sy n="148" d="100"/>
        </p:scale>
        <p:origin x="7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C6E668-7DB4-D94A-92CB-75B446EEBF2C}" type="datetimeFigureOut">
              <a:rPr lang="en-US" smtClean="0"/>
              <a:t>11/24/21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4AD371-9EBD-7743-BD18-CD80F87268E1}" type="slidenum">
              <a:rPr lang="en-US" smtClean="0"/>
              <a:t>‹#›</a:t>
            </a:fld>
            <a:endParaRPr lang="en-US"/>
          </a:p>
        </p:txBody>
      </p:sp>
    </p:spTree>
    <p:extLst>
      <p:ext uri="{BB962C8B-B14F-4D97-AF65-F5344CB8AC3E}">
        <p14:creationId xmlns:p14="http://schemas.microsoft.com/office/powerpoint/2010/main" val="37515868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4AD371-9EBD-7743-BD18-CD80F87268E1}" type="slidenum">
              <a:rPr lang="en-US" smtClean="0"/>
              <a:t>1</a:t>
            </a:fld>
            <a:endParaRPr lang="en-US"/>
          </a:p>
        </p:txBody>
      </p:sp>
    </p:spTree>
    <p:extLst>
      <p:ext uri="{BB962C8B-B14F-4D97-AF65-F5344CB8AC3E}">
        <p14:creationId xmlns:p14="http://schemas.microsoft.com/office/powerpoint/2010/main" val="16726222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4AD371-9EBD-7743-BD18-CD80F87268E1}" type="slidenum">
              <a:rPr lang="en-US" smtClean="0"/>
              <a:t>4</a:t>
            </a:fld>
            <a:endParaRPr lang="en-US"/>
          </a:p>
        </p:txBody>
      </p:sp>
    </p:spTree>
    <p:extLst>
      <p:ext uri="{BB962C8B-B14F-4D97-AF65-F5344CB8AC3E}">
        <p14:creationId xmlns:p14="http://schemas.microsoft.com/office/powerpoint/2010/main" val="828052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4AD371-9EBD-7743-BD18-CD80F87268E1}" type="slidenum">
              <a:rPr lang="en-US" smtClean="0"/>
              <a:t>40</a:t>
            </a:fld>
            <a:endParaRPr lang="en-US"/>
          </a:p>
        </p:txBody>
      </p:sp>
    </p:spTree>
    <p:extLst>
      <p:ext uri="{BB962C8B-B14F-4D97-AF65-F5344CB8AC3E}">
        <p14:creationId xmlns:p14="http://schemas.microsoft.com/office/powerpoint/2010/main" val="784122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CF578-2228-5943-9690-0F4C57EE11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9FB19-D436-274C-9DDB-9BE2D69302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BE9E674-5D11-E345-A208-73AF15584BCA}"/>
              </a:ext>
            </a:extLst>
          </p:cNvPr>
          <p:cNvSpPr>
            <a:spLocks noGrp="1"/>
          </p:cNvSpPr>
          <p:nvPr>
            <p:ph type="dt" sz="half" idx="10"/>
          </p:nvPr>
        </p:nvSpPr>
        <p:spPr/>
        <p:txBody>
          <a:bodyPr/>
          <a:lstStyle/>
          <a:p>
            <a:fld id="{38AB9E52-194F-114A-B1BC-38EB2AEDA1CA}" type="datetimeFigureOut">
              <a:rPr lang="en-US" smtClean="0"/>
              <a:t>11/24/21</a:t>
            </a:fld>
            <a:endParaRPr lang="en-US"/>
          </a:p>
        </p:txBody>
      </p:sp>
      <p:sp>
        <p:nvSpPr>
          <p:cNvPr id="5" name="Footer Placeholder 4">
            <a:extLst>
              <a:ext uri="{FF2B5EF4-FFF2-40B4-BE49-F238E27FC236}">
                <a16:creationId xmlns:a16="http://schemas.microsoft.com/office/drawing/2014/main" id="{D1A5FCA7-A799-FC47-85A7-6686FE663B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8F99A3-2C01-DC4A-AB3B-ADD8F2B4D045}"/>
              </a:ext>
            </a:extLst>
          </p:cNvPr>
          <p:cNvSpPr>
            <a:spLocks noGrp="1"/>
          </p:cNvSpPr>
          <p:nvPr>
            <p:ph type="sldNum" sz="quarter" idx="12"/>
          </p:nvPr>
        </p:nvSpPr>
        <p:spPr/>
        <p:txBody>
          <a:bodyPr/>
          <a:lstStyle/>
          <a:p>
            <a:fld id="{7B04DDE0-73B8-FF43-B18E-922D8F891DA9}" type="slidenum">
              <a:rPr lang="en-US" smtClean="0"/>
              <a:t>‹#›</a:t>
            </a:fld>
            <a:endParaRPr lang="en-US"/>
          </a:p>
        </p:txBody>
      </p:sp>
    </p:spTree>
    <p:extLst>
      <p:ext uri="{BB962C8B-B14F-4D97-AF65-F5344CB8AC3E}">
        <p14:creationId xmlns:p14="http://schemas.microsoft.com/office/powerpoint/2010/main" val="3607762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7C8E3-9DF0-274B-B3F8-8AFE11FCE8B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1A224C-5EAF-5944-8584-767046797D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07519A-73DD-AA45-A627-C17678157D35}"/>
              </a:ext>
            </a:extLst>
          </p:cNvPr>
          <p:cNvSpPr>
            <a:spLocks noGrp="1"/>
          </p:cNvSpPr>
          <p:nvPr>
            <p:ph type="dt" sz="half" idx="10"/>
          </p:nvPr>
        </p:nvSpPr>
        <p:spPr/>
        <p:txBody>
          <a:bodyPr/>
          <a:lstStyle/>
          <a:p>
            <a:fld id="{38AB9E52-194F-114A-B1BC-38EB2AEDA1CA}" type="datetimeFigureOut">
              <a:rPr lang="en-US" smtClean="0"/>
              <a:t>11/24/21</a:t>
            </a:fld>
            <a:endParaRPr lang="en-US"/>
          </a:p>
        </p:txBody>
      </p:sp>
      <p:sp>
        <p:nvSpPr>
          <p:cNvPr id="5" name="Footer Placeholder 4">
            <a:extLst>
              <a:ext uri="{FF2B5EF4-FFF2-40B4-BE49-F238E27FC236}">
                <a16:creationId xmlns:a16="http://schemas.microsoft.com/office/drawing/2014/main" id="{90E06E00-1386-B74D-AA2D-8AF531CC63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4FBA3B-5962-F242-BD5D-A67C8BEAFE38}"/>
              </a:ext>
            </a:extLst>
          </p:cNvPr>
          <p:cNvSpPr>
            <a:spLocks noGrp="1"/>
          </p:cNvSpPr>
          <p:nvPr>
            <p:ph type="sldNum" sz="quarter" idx="12"/>
          </p:nvPr>
        </p:nvSpPr>
        <p:spPr/>
        <p:txBody>
          <a:bodyPr/>
          <a:lstStyle/>
          <a:p>
            <a:fld id="{7B04DDE0-73B8-FF43-B18E-922D8F891DA9}" type="slidenum">
              <a:rPr lang="en-US" smtClean="0"/>
              <a:t>‹#›</a:t>
            </a:fld>
            <a:endParaRPr lang="en-US"/>
          </a:p>
        </p:txBody>
      </p:sp>
    </p:spTree>
    <p:extLst>
      <p:ext uri="{BB962C8B-B14F-4D97-AF65-F5344CB8AC3E}">
        <p14:creationId xmlns:p14="http://schemas.microsoft.com/office/powerpoint/2010/main" val="3040471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2688C2-C652-1840-976B-AED881FEE2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A5284F-DD6D-2E47-B47F-86802AA6AC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74BCAB-B07F-CE4E-8478-A58501231B0D}"/>
              </a:ext>
            </a:extLst>
          </p:cNvPr>
          <p:cNvSpPr>
            <a:spLocks noGrp="1"/>
          </p:cNvSpPr>
          <p:nvPr>
            <p:ph type="dt" sz="half" idx="10"/>
          </p:nvPr>
        </p:nvSpPr>
        <p:spPr/>
        <p:txBody>
          <a:bodyPr/>
          <a:lstStyle/>
          <a:p>
            <a:fld id="{38AB9E52-194F-114A-B1BC-38EB2AEDA1CA}" type="datetimeFigureOut">
              <a:rPr lang="en-US" smtClean="0"/>
              <a:t>11/24/21</a:t>
            </a:fld>
            <a:endParaRPr lang="en-US"/>
          </a:p>
        </p:txBody>
      </p:sp>
      <p:sp>
        <p:nvSpPr>
          <p:cNvPr id="5" name="Footer Placeholder 4">
            <a:extLst>
              <a:ext uri="{FF2B5EF4-FFF2-40B4-BE49-F238E27FC236}">
                <a16:creationId xmlns:a16="http://schemas.microsoft.com/office/drawing/2014/main" id="{155A80BD-884C-7547-B91E-70AC8F3A83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CD615D-DBF0-1E4D-966C-D0733FB6E9B7}"/>
              </a:ext>
            </a:extLst>
          </p:cNvPr>
          <p:cNvSpPr>
            <a:spLocks noGrp="1"/>
          </p:cNvSpPr>
          <p:nvPr>
            <p:ph type="sldNum" sz="quarter" idx="12"/>
          </p:nvPr>
        </p:nvSpPr>
        <p:spPr/>
        <p:txBody>
          <a:bodyPr/>
          <a:lstStyle/>
          <a:p>
            <a:fld id="{7B04DDE0-73B8-FF43-B18E-922D8F891DA9}" type="slidenum">
              <a:rPr lang="en-US" smtClean="0"/>
              <a:t>‹#›</a:t>
            </a:fld>
            <a:endParaRPr lang="en-US"/>
          </a:p>
        </p:txBody>
      </p:sp>
    </p:spTree>
    <p:extLst>
      <p:ext uri="{BB962C8B-B14F-4D97-AF65-F5344CB8AC3E}">
        <p14:creationId xmlns:p14="http://schemas.microsoft.com/office/powerpoint/2010/main" val="3481422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F6212-D5FA-0140-ADBA-9FD9FEDF3A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8B51B0-9B95-4F48-9BD6-A51D8A98BA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C57D89-4142-804A-911A-FEC776B54362}"/>
              </a:ext>
            </a:extLst>
          </p:cNvPr>
          <p:cNvSpPr>
            <a:spLocks noGrp="1"/>
          </p:cNvSpPr>
          <p:nvPr>
            <p:ph type="dt" sz="half" idx="10"/>
          </p:nvPr>
        </p:nvSpPr>
        <p:spPr/>
        <p:txBody>
          <a:bodyPr/>
          <a:lstStyle/>
          <a:p>
            <a:fld id="{38AB9E52-194F-114A-B1BC-38EB2AEDA1CA}" type="datetimeFigureOut">
              <a:rPr lang="en-US" smtClean="0"/>
              <a:t>11/24/21</a:t>
            </a:fld>
            <a:endParaRPr lang="en-US"/>
          </a:p>
        </p:txBody>
      </p:sp>
      <p:sp>
        <p:nvSpPr>
          <p:cNvPr id="5" name="Footer Placeholder 4">
            <a:extLst>
              <a:ext uri="{FF2B5EF4-FFF2-40B4-BE49-F238E27FC236}">
                <a16:creationId xmlns:a16="http://schemas.microsoft.com/office/drawing/2014/main" id="{1332217E-2B78-9742-AF6D-2EE5538D91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5797F7-2E0D-2341-938E-82CD7C0A6D58}"/>
              </a:ext>
            </a:extLst>
          </p:cNvPr>
          <p:cNvSpPr>
            <a:spLocks noGrp="1"/>
          </p:cNvSpPr>
          <p:nvPr>
            <p:ph type="sldNum" sz="quarter" idx="12"/>
          </p:nvPr>
        </p:nvSpPr>
        <p:spPr/>
        <p:txBody>
          <a:bodyPr/>
          <a:lstStyle/>
          <a:p>
            <a:fld id="{7B04DDE0-73B8-FF43-B18E-922D8F891DA9}" type="slidenum">
              <a:rPr lang="en-US" smtClean="0"/>
              <a:t>‹#›</a:t>
            </a:fld>
            <a:endParaRPr lang="en-US"/>
          </a:p>
        </p:txBody>
      </p:sp>
    </p:spTree>
    <p:extLst>
      <p:ext uri="{BB962C8B-B14F-4D97-AF65-F5344CB8AC3E}">
        <p14:creationId xmlns:p14="http://schemas.microsoft.com/office/powerpoint/2010/main" val="655432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BF757-D6AE-5244-AC72-217EECFFA9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10320A-D78F-A346-9361-DA6FBC0389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75D498-7B4A-5749-B031-818BC5F1AE23}"/>
              </a:ext>
            </a:extLst>
          </p:cNvPr>
          <p:cNvSpPr>
            <a:spLocks noGrp="1"/>
          </p:cNvSpPr>
          <p:nvPr>
            <p:ph type="dt" sz="half" idx="10"/>
          </p:nvPr>
        </p:nvSpPr>
        <p:spPr/>
        <p:txBody>
          <a:bodyPr/>
          <a:lstStyle/>
          <a:p>
            <a:fld id="{38AB9E52-194F-114A-B1BC-38EB2AEDA1CA}" type="datetimeFigureOut">
              <a:rPr lang="en-US" smtClean="0"/>
              <a:t>11/24/21</a:t>
            </a:fld>
            <a:endParaRPr lang="en-US"/>
          </a:p>
        </p:txBody>
      </p:sp>
      <p:sp>
        <p:nvSpPr>
          <p:cNvPr id="5" name="Footer Placeholder 4">
            <a:extLst>
              <a:ext uri="{FF2B5EF4-FFF2-40B4-BE49-F238E27FC236}">
                <a16:creationId xmlns:a16="http://schemas.microsoft.com/office/drawing/2014/main" id="{764F5F73-7AFF-684B-A6A5-2200107497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D2A24D-AFB9-ED4F-92AC-3AF85E3ABBDA}"/>
              </a:ext>
            </a:extLst>
          </p:cNvPr>
          <p:cNvSpPr>
            <a:spLocks noGrp="1"/>
          </p:cNvSpPr>
          <p:nvPr>
            <p:ph type="sldNum" sz="quarter" idx="12"/>
          </p:nvPr>
        </p:nvSpPr>
        <p:spPr/>
        <p:txBody>
          <a:bodyPr/>
          <a:lstStyle/>
          <a:p>
            <a:fld id="{7B04DDE0-73B8-FF43-B18E-922D8F891DA9}" type="slidenum">
              <a:rPr lang="en-US" smtClean="0"/>
              <a:t>‹#›</a:t>
            </a:fld>
            <a:endParaRPr lang="en-US"/>
          </a:p>
        </p:txBody>
      </p:sp>
    </p:spTree>
    <p:extLst>
      <p:ext uri="{BB962C8B-B14F-4D97-AF65-F5344CB8AC3E}">
        <p14:creationId xmlns:p14="http://schemas.microsoft.com/office/powerpoint/2010/main" val="3972754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0884F-0D28-864E-A290-8A1FDB2001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33A922-7434-B345-91FA-3E690CDA4AA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161011-E2A3-014F-98C1-9CAAD3F917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4ADD95-2C41-D04D-BFAB-605C37919D7D}"/>
              </a:ext>
            </a:extLst>
          </p:cNvPr>
          <p:cNvSpPr>
            <a:spLocks noGrp="1"/>
          </p:cNvSpPr>
          <p:nvPr>
            <p:ph type="dt" sz="half" idx="10"/>
          </p:nvPr>
        </p:nvSpPr>
        <p:spPr/>
        <p:txBody>
          <a:bodyPr/>
          <a:lstStyle/>
          <a:p>
            <a:fld id="{38AB9E52-194F-114A-B1BC-38EB2AEDA1CA}" type="datetimeFigureOut">
              <a:rPr lang="en-US" smtClean="0"/>
              <a:t>11/24/21</a:t>
            </a:fld>
            <a:endParaRPr lang="en-US"/>
          </a:p>
        </p:txBody>
      </p:sp>
      <p:sp>
        <p:nvSpPr>
          <p:cNvPr id="6" name="Footer Placeholder 5">
            <a:extLst>
              <a:ext uri="{FF2B5EF4-FFF2-40B4-BE49-F238E27FC236}">
                <a16:creationId xmlns:a16="http://schemas.microsoft.com/office/drawing/2014/main" id="{40E6100F-9CF2-074F-8289-E4C363D2A1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E4F6E7-2891-4943-AC76-DA3018F45F4B}"/>
              </a:ext>
            </a:extLst>
          </p:cNvPr>
          <p:cNvSpPr>
            <a:spLocks noGrp="1"/>
          </p:cNvSpPr>
          <p:nvPr>
            <p:ph type="sldNum" sz="quarter" idx="12"/>
          </p:nvPr>
        </p:nvSpPr>
        <p:spPr/>
        <p:txBody>
          <a:bodyPr/>
          <a:lstStyle/>
          <a:p>
            <a:fld id="{7B04DDE0-73B8-FF43-B18E-922D8F891DA9}" type="slidenum">
              <a:rPr lang="en-US" smtClean="0"/>
              <a:t>‹#›</a:t>
            </a:fld>
            <a:endParaRPr lang="en-US"/>
          </a:p>
        </p:txBody>
      </p:sp>
    </p:spTree>
    <p:extLst>
      <p:ext uri="{BB962C8B-B14F-4D97-AF65-F5344CB8AC3E}">
        <p14:creationId xmlns:p14="http://schemas.microsoft.com/office/powerpoint/2010/main" val="625069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772F6-90C1-424C-9B9F-797C28764A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F86389-AFEA-5A42-97D0-A63F433090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7D7E18-F8AD-5A40-8DA8-3B5165D0B57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EB1DA-3A1D-4545-ABF7-D3B2886BC6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86F7F9-563B-7744-9029-E37F8F551E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5BF472-3FED-6A4E-8425-CD9377271DFC}"/>
              </a:ext>
            </a:extLst>
          </p:cNvPr>
          <p:cNvSpPr>
            <a:spLocks noGrp="1"/>
          </p:cNvSpPr>
          <p:nvPr>
            <p:ph type="dt" sz="half" idx="10"/>
          </p:nvPr>
        </p:nvSpPr>
        <p:spPr/>
        <p:txBody>
          <a:bodyPr/>
          <a:lstStyle/>
          <a:p>
            <a:fld id="{38AB9E52-194F-114A-B1BC-38EB2AEDA1CA}" type="datetimeFigureOut">
              <a:rPr lang="en-US" smtClean="0"/>
              <a:t>11/24/21</a:t>
            </a:fld>
            <a:endParaRPr lang="en-US"/>
          </a:p>
        </p:txBody>
      </p:sp>
      <p:sp>
        <p:nvSpPr>
          <p:cNvPr id="8" name="Footer Placeholder 7">
            <a:extLst>
              <a:ext uri="{FF2B5EF4-FFF2-40B4-BE49-F238E27FC236}">
                <a16:creationId xmlns:a16="http://schemas.microsoft.com/office/drawing/2014/main" id="{4D7DA613-1092-1B44-BAFC-D0DD5623C6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242770-A49F-6745-8ED9-F32B71FAE997}"/>
              </a:ext>
            </a:extLst>
          </p:cNvPr>
          <p:cNvSpPr>
            <a:spLocks noGrp="1"/>
          </p:cNvSpPr>
          <p:nvPr>
            <p:ph type="sldNum" sz="quarter" idx="12"/>
          </p:nvPr>
        </p:nvSpPr>
        <p:spPr/>
        <p:txBody>
          <a:bodyPr/>
          <a:lstStyle/>
          <a:p>
            <a:fld id="{7B04DDE0-73B8-FF43-B18E-922D8F891DA9}" type="slidenum">
              <a:rPr lang="en-US" smtClean="0"/>
              <a:t>‹#›</a:t>
            </a:fld>
            <a:endParaRPr lang="en-US"/>
          </a:p>
        </p:txBody>
      </p:sp>
    </p:spTree>
    <p:extLst>
      <p:ext uri="{BB962C8B-B14F-4D97-AF65-F5344CB8AC3E}">
        <p14:creationId xmlns:p14="http://schemas.microsoft.com/office/powerpoint/2010/main" val="1644542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8A8B8-5717-FA48-B587-720004F744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8202B8-90A5-5044-9B5A-6274FFA2DF3C}"/>
              </a:ext>
            </a:extLst>
          </p:cNvPr>
          <p:cNvSpPr>
            <a:spLocks noGrp="1"/>
          </p:cNvSpPr>
          <p:nvPr>
            <p:ph type="dt" sz="half" idx="10"/>
          </p:nvPr>
        </p:nvSpPr>
        <p:spPr/>
        <p:txBody>
          <a:bodyPr/>
          <a:lstStyle/>
          <a:p>
            <a:fld id="{38AB9E52-194F-114A-B1BC-38EB2AEDA1CA}" type="datetimeFigureOut">
              <a:rPr lang="en-US" smtClean="0"/>
              <a:t>11/24/21</a:t>
            </a:fld>
            <a:endParaRPr lang="en-US"/>
          </a:p>
        </p:txBody>
      </p:sp>
      <p:sp>
        <p:nvSpPr>
          <p:cNvPr id="4" name="Footer Placeholder 3">
            <a:extLst>
              <a:ext uri="{FF2B5EF4-FFF2-40B4-BE49-F238E27FC236}">
                <a16:creationId xmlns:a16="http://schemas.microsoft.com/office/drawing/2014/main" id="{B6F7EC8A-E7DC-C24A-ACC1-B08232A157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4C78219-DB53-EF4E-B68C-7110B3D8C30C}"/>
              </a:ext>
            </a:extLst>
          </p:cNvPr>
          <p:cNvSpPr>
            <a:spLocks noGrp="1"/>
          </p:cNvSpPr>
          <p:nvPr>
            <p:ph type="sldNum" sz="quarter" idx="12"/>
          </p:nvPr>
        </p:nvSpPr>
        <p:spPr/>
        <p:txBody>
          <a:bodyPr/>
          <a:lstStyle/>
          <a:p>
            <a:fld id="{7B04DDE0-73B8-FF43-B18E-922D8F891DA9}" type="slidenum">
              <a:rPr lang="en-US" smtClean="0"/>
              <a:t>‹#›</a:t>
            </a:fld>
            <a:endParaRPr lang="en-US"/>
          </a:p>
        </p:txBody>
      </p:sp>
    </p:spTree>
    <p:extLst>
      <p:ext uri="{BB962C8B-B14F-4D97-AF65-F5344CB8AC3E}">
        <p14:creationId xmlns:p14="http://schemas.microsoft.com/office/powerpoint/2010/main" val="3162683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6F6EF0-0395-A041-9008-73385612CE19}"/>
              </a:ext>
            </a:extLst>
          </p:cNvPr>
          <p:cNvSpPr>
            <a:spLocks noGrp="1"/>
          </p:cNvSpPr>
          <p:nvPr>
            <p:ph type="dt" sz="half" idx="10"/>
          </p:nvPr>
        </p:nvSpPr>
        <p:spPr/>
        <p:txBody>
          <a:bodyPr/>
          <a:lstStyle/>
          <a:p>
            <a:fld id="{38AB9E52-194F-114A-B1BC-38EB2AEDA1CA}" type="datetimeFigureOut">
              <a:rPr lang="en-US" smtClean="0"/>
              <a:t>11/24/21</a:t>
            </a:fld>
            <a:endParaRPr lang="en-US"/>
          </a:p>
        </p:txBody>
      </p:sp>
      <p:sp>
        <p:nvSpPr>
          <p:cNvPr id="3" name="Footer Placeholder 2">
            <a:extLst>
              <a:ext uri="{FF2B5EF4-FFF2-40B4-BE49-F238E27FC236}">
                <a16:creationId xmlns:a16="http://schemas.microsoft.com/office/drawing/2014/main" id="{19B79EE0-0959-6341-A518-1334D50B03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CD002FB-E121-6746-8C79-BEFE2D8BC43F}"/>
              </a:ext>
            </a:extLst>
          </p:cNvPr>
          <p:cNvSpPr>
            <a:spLocks noGrp="1"/>
          </p:cNvSpPr>
          <p:nvPr>
            <p:ph type="sldNum" sz="quarter" idx="12"/>
          </p:nvPr>
        </p:nvSpPr>
        <p:spPr/>
        <p:txBody>
          <a:bodyPr/>
          <a:lstStyle/>
          <a:p>
            <a:fld id="{7B04DDE0-73B8-FF43-B18E-922D8F891DA9}" type="slidenum">
              <a:rPr lang="en-US" smtClean="0"/>
              <a:t>‹#›</a:t>
            </a:fld>
            <a:endParaRPr lang="en-US"/>
          </a:p>
        </p:txBody>
      </p:sp>
    </p:spTree>
    <p:extLst>
      <p:ext uri="{BB962C8B-B14F-4D97-AF65-F5344CB8AC3E}">
        <p14:creationId xmlns:p14="http://schemas.microsoft.com/office/powerpoint/2010/main" val="2345286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87A42-863C-3347-BDA4-FE575703C3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316C95-9548-9842-BA20-857E7DD6AB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AEF2DE-3D23-C746-8628-9029B7686B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2FE945-8E25-A74D-8455-B95E288928B2}"/>
              </a:ext>
            </a:extLst>
          </p:cNvPr>
          <p:cNvSpPr>
            <a:spLocks noGrp="1"/>
          </p:cNvSpPr>
          <p:nvPr>
            <p:ph type="dt" sz="half" idx="10"/>
          </p:nvPr>
        </p:nvSpPr>
        <p:spPr/>
        <p:txBody>
          <a:bodyPr/>
          <a:lstStyle/>
          <a:p>
            <a:fld id="{38AB9E52-194F-114A-B1BC-38EB2AEDA1CA}" type="datetimeFigureOut">
              <a:rPr lang="en-US" smtClean="0"/>
              <a:t>11/24/21</a:t>
            </a:fld>
            <a:endParaRPr lang="en-US"/>
          </a:p>
        </p:txBody>
      </p:sp>
      <p:sp>
        <p:nvSpPr>
          <p:cNvPr id="6" name="Footer Placeholder 5">
            <a:extLst>
              <a:ext uri="{FF2B5EF4-FFF2-40B4-BE49-F238E27FC236}">
                <a16:creationId xmlns:a16="http://schemas.microsoft.com/office/drawing/2014/main" id="{A60CE1F2-0A5F-8843-849D-D96C9BBB66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2799CE-9856-FB43-9BD6-B8B465897437}"/>
              </a:ext>
            </a:extLst>
          </p:cNvPr>
          <p:cNvSpPr>
            <a:spLocks noGrp="1"/>
          </p:cNvSpPr>
          <p:nvPr>
            <p:ph type="sldNum" sz="quarter" idx="12"/>
          </p:nvPr>
        </p:nvSpPr>
        <p:spPr/>
        <p:txBody>
          <a:bodyPr/>
          <a:lstStyle/>
          <a:p>
            <a:fld id="{7B04DDE0-73B8-FF43-B18E-922D8F891DA9}" type="slidenum">
              <a:rPr lang="en-US" smtClean="0"/>
              <a:t>‹#›</a:t>
            </a:fld>
            <a:endParaRPr lang="en-US"/>
          </a:p>
        </p:txBody>
      </p:sp>
    </p:spTree>
    <p:extLst>
      <p:ext uri="{BB962C8B-B14F-4D97-AF65-F5344CB8AC3E}">
        <p14:creationId xmlns:p14="http://schemas.microsoft.com/office/powerpoint/2010/main" val="3968924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5285-642A-174D-B742-E0813CAA8F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D6F3A3-25F6-4E46-B0FA-272C6438EF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25AFE0-E264-3E44-8A0B-CE04316264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D77085-21AF-7941-9D7B-A8592E832B9E}"/>
              </a:ext>
            </a:extLst>
          </p:cNvPr>
          <p:cNvSpPr>
            <a:spLocks noGrp="1"/>
          </p:cNvSpPr>
          <p:nvPr>
            <p:ph type="dt" sz="half" idx="10"/>
          </p:nvPr>
        </p:nvSpPr>
        <p:spPr/>
        <p:txBody>
          <a:bodyPr/>
          <a:lstStyle/>
          <a:p>
            <a:fld id="{38AB9E52-194F-114A-B1BC-38EB2AEDA1CA}" type="datetimeFigureOut">
              <a:rPr lang="en-US" smtClean="0"/>
              <a:t>11/24/21</a:t>
            </a:fld>
            <a:endParaRPr lang="en-US"/>
          </a:p>
        </p:txBody>
      </p:sp>
      <p:sp>
        <p:nvSpPr>
          <p:cNvPr id="6" name="Footer Placeholder 5">
            <a:extLst>
              <a:ext uri="{FF2B5EF4-FFF2-40B4-BE49-F238E27FC236}">
                <a16:creationId xmlns:a16="http://schemas.microsoft.com/office/drawing/2014/main" id="{142053A1-F3F4-A548-83D6-907E4D0438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ED37D3-F831-AF45-AB87-4790C2949152}"/>
              </a:ext>
            </a:extLst>
          </p:cNvPr>
          <p:cNvSpPr>
            <a:spLocks noGrp="1"/>
          </p:cNvSpPr>
          <p:nvPr>
            <p:ph type="sldNum" sz="quarter" idx="12"/>
          </p:nvPr>
        </p:nvSpPr>
        <p:spPr/>
        <p:txBody>
          <a:bodyPr/>
          <a:lstStyle/>
          <a:p>
            <a:fld id="{7B04DDE0-73B8-FF43-B18E-922D8F891DA9}" type="slidenum">
              <a:rPr lang="en-US" smtClean="0"/>
              <a:t>‹#›</a:t>
            </a:fld>
            <a:endParaRPr lang="en-US"/>
          </a:p>
        </p:txBody>
      </p:sp>
    </p:spTree>
    <p:extLst>
      <p:ext uri="{BB962C8B-B14F-4D97-AF65-F5344CB8AC3E}">
        <p14:creationId xmlns:p14="http://schemas.microsoft.com/office/powerpoint/2010/main" val="757426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6D6BDA-6446-2746-8755-9EB5EE9982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A633F4-16BA-8742-9592-52F84C121F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513593-0087-C642-A057-DB08303338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AB9E52-194F-114A-B1BC-38EB2AEDA1CA}" type="datetimeFigureOut">
              <a:rPr lang="en-US" smtClean="0"/>
              <a:t>11/24/21</a:t>
            </a:fld>
            <a:endParaRPr lang="en-US"/>
          </a:p>
        </p:txBody>
      </p:sp>
      <p:sp>
        <p:nvSpPr>
          <p:cNvPr id="5" name="Footer Placeholder 4">
            <a:extLst>
              <a:ext uri="{FF2B5EF4-FFF2-40B4-BE49-F238E27FC236}">
                <a16:creationId xmlns:a16="http://schemas.microsoft.com/office/drawing/2014/main" id="{C10BE607-6E71-444C-9942-4F2B28AA3E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57D52D-438B-AF4B-BA43-B76335FDD7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04DDE0-73B8-FF43-B18E-922D8F891DA9}" type="slidenum">
              <a:rPr lang="en-US" smtClean="0"/>
              <a:t>‹#›</a:t>
            </a:fld>
            <a:endParaRPr lang="en-US"/>
          </a:p>
        </p:txBody>
      </p:sp>
    </p:spTree>
    <p:extLst>
      <p:ext uri="{BB962C8B-B14F-4D97-AF65-F5344CB8AC3E}">
        <p14:creationId xmlns:p14="http://schemas.microsoft.com/office/powerpoint/2010/main" val="2481226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34.png"/><Relationship Id="rId4" Type="http://schemas.openxmlformats.org/officeDocument/2006/relationships/image" Target="../media/image300.png"/></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numpy.org/doc/stable/reference/generated/numpy.fft.rfft.html" TargetMode="External"/><Relationship Id="rId2" Type="http://schemas.openxmlformats.org/officeDocument/2006/relationships/hyperlink" Target="https://en.wikipedia.org/wiki/Fast_Fourier_transform"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n.wikipedia.org/wiki/Nyquist_frequency" TargetMode="Externa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unset over a body of water&#10;&#10;Description automatically generated with medium confidence">
            <a:extLst>
              <a:ext uri="{FF2B5EF4-FFF2-40B4-BE49-F238E27FC236}">
                <a16:creationId xmlns:a16="http://schemas.microsoft.com/office/drawing/2014/main" id="{02C1B8ED-9C05-C642-B8DC-5FCA19954D56}"/>
              </a:ext>
            </a:extLst>
          </p:cNvPr>
          <p:cNvPicPr>
            <a:picLocks noChangeAspect="1"/>
          </p:cNvPicPr>
          <p:nvPr/>
        </p:nvPicPr>
        <p:blipFill>
          <a:blip r:embed="rId3"/>
          <a:stretch>
            <a:fillRect/>
          </a:stretch>
        </p:blipFill>
        <p:spPr>
          <a:xfrm>
            <a:off x="0" y="-5589"/>
            <a:ext cx="12191999" cy="6863589"/>
          </a:xfrm>
          <a:prstGeom prst="rect">
            <a:avLst/>
          </a:prstGeom>
        </p:spPr>
      </p:pic>
      <p:sp>
        <p:nvSpPr>
          <p:cNvPr id="2" name="Title 1">
            <a:extLst>
              <a:ext uri="{FF2B5EF4-FFF2-40B4-BE49-F238E27FC236}">
                <a16:creationId xmlns:a16="http://schemas.microsoft.com/office/drawing/2014/main" id="{9AEE0193-7F67-1146-9D38-B4BBB53FD89D}"/>
              </a:ext>
            </a:extLst>
          </p:cNvPr>
          <p:cNvSpPr>
            <a:spLocks noGrp="1"/>
          </p:cNvSpPr>
          <p:nvPr>
            <p:ph type="ctrTitle"/>
          </p:nvPr>
        </p:nvSpPr>
        <p:spPr/>
        <p:txBody>
          <a:bodyPr/>
          <a:lstStyle/>
          <a:p>
            <a:r>
              <a:rPr lang="en-US" dirty="0"/>
              <a:t>Wave Mathematics</a:t>
            </a:r>
          </a:p>
        </p:txBody>
      </p:sp>
      <p:sp>
        <p:nvSpPr>
          <p:cNvPr id="3" name="Subtitle 2">
            <a:extLst>
              <a:ext uri="{FF2B5EF4-FFF2-40B4-BE49-F238E27FC236}">
                <a16:creationId xmlns:a16="http://schemas.microsoft.com/office/drawing/2014/main" id="{33B2790A-D8B5-7048-B16B-B5443E2EA3CE}"/>
              </a:ext>
            </a:extLst>
          </p:cNvPr>
          <p:cNvSpPr>
            <a:spLocks noGrp="1"/>
          </p:cNvSpPr>
          <p:nvPr>
            <p:ph type="subTitle" idx="1"/>
          </p:nvPr>
        </p:nvSpPr>
        <p:spPr/>
        <p:txBody>
          <a:bodyPr/>
          <a:lstStyle/>
          <a:p>
            <a:r>
              <a:rPr lang="en-US" dirty="0"/>
              <a:t>Pat Welch</a:t>
            </a:r>
          </a:p>
          <a:p>
            <a:r>
              <a:rPr lang="en-US" dirty="0"/>
              <a:t>Dec-2021</a:t>
            </a:r>
          </a:p>
        </p:txBody>
      </p:sp>
    </p:spTree>
    <p:extLst>
      <p:ext uri="{BB962C8B-B14F-4D97-AF65-F5344CB8AC3E}">
        <p14:creationId xmlns:p14="http://schemas.microsoft.com/office/powerpoint/2010/main" val="1199578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52996-1F90-1748-917B-EC9AF7C7D10C}"/>
              </a:ext>
            </a:extLst>
          </p:cNvPr>
          <p:cNvSpPr>
            <a:spLocks noGrp="1"/>
          </p:cNvSpPr>
          <p:nvPr>
            <p:ph type="title"/>
          </p:nvPr>
        </p:nvSpPr>
        <p:spPr>
          <a:xfrm>
            <a:off x="648929" y="629266"/>
            <a:ext cx="3505495" cy="1622321"/>
          </a:xfrm>
        </p:spPr>
        <p:txBody>
          <a:bodyPr>
            <a:normAutofit/>
          </a:bodyPr>
          <a:lstStyle/>
          <a:p>
            <a:r>
              <a:rPr lang="en-US" dirty="0"/>
              <a:t>Example Phase</a:t>
            </a:r>
          </a:p>
        </p:txBody>
      </p:sp>
      <p:sp>
        <p:nvSpPr>
          <p:cNvPr id="9" name="Content Placeholder 8">
            <a:extLst>
              <a:ext uri="{FF2B5EF4-FFF2-40B4-BE49-F238E27FC236}">
                <a16:creationId xmlns:a16="http://schemas.microsoft.com/office/drawing/2014/main" id="{1A45389F-DC93-4FD5-AE01-1910A14BC800}"/>
              </a:ext>
            </a:extLst>
          </p:cNvPr>
          <p:cNvSpPr>
            <a:spLocks noGrp="1"/>
          </p:cNvSpPr>
          <p:nvPr>
            <p:ph idx="1"/>
          </p:nvPr>
        </p:nvSpPr>
        <p:spPr>
          <a:xfrm>
            <a:off x="648931" y="2438400"/>
            <a:ext cx="3505494" cy="3785419"/>
          </a:xfrm>
        </p:spPr>
        <p:txBody>
          <a:bodyPr>
            <a:normAutofit/>
          </a:bodyPr>
          <a:lstStyle/>
          <a:p>
            <a:pPr marL="0" indent="0">
              <a:buNone/>
            </a:pPr>
            <a:r>
              <a:rPr lang="en-US" sz="2000" dirty="0"/>
              <a:t>Phase from </a:t>
            </a:r>
            <a:r>
              <a:rPr lang="en-US" sz="2000" dirty="0" err="1"/>
              <a:t>np.angle</a:t>
            </a:r>
            <a:r>
              <a:rPr lang="en-US" sz="2000" dirty="0"/>
              <a:t>, arctan2</a:t>
            </a:r>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52784071-1E61-BA49-BB96-23FC58DCC0D1}"/>
              </a:ext>
            </a:extLst>
          </p:cNvPr>
          <p:cNvPicPr>
            <a:picLocks noChangeAspect="1"/>
          </p:cNvPicPr>
          <p:nvPr/>
        </p:nvPicPr>
        <p:blipFill>
          <a:blip r:embed="rId2"/>
          <a:srcRect/>
          <a:stretch/>
        </p:blipFill>
        <p:spPr>
          <a:xfrm>
            <a:off x="5123688" y="754791"/>
            <a:ext cx="6584098" cy="4938073"/>
          </a:xfrm>
          <a:prstGeom prst="rect">
            <a:avLst/>
          </a:prstGeom>
          <a:effectLst/>
        </p:spPr>
      </p:pic>
    </p:spTree>
    <p:extLst>
      <p:ext uri="{BB962C8B-B14F-4D97-AF65-F5344CB8AC3E}">
        <p14:creationId xmlns:p14="http://schemas.microsoft.com/office/powerpoint/2010/main" val="743451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52996-1F90-1748-917B-EC9AF7C7D10C}"/>
              </a:ext>
            </a:extLst>
          </p:cNvPr>
          <p:cNvSpPr>
            <a:spLocks noGrp="1"/>
          </p:cNvSpPr>
          <p:nvPr>
            <p:ph type="title"/>
          </p:nvPr>
        </p:nvSpPr>
        <p:spPr>
          <a:xfrm>
            <a:off x="648929" y="629266"/>
            <a:ext cx="3505495" cy="1622321"/>
          </a:xfrm>
        </p:spPr>
        <p:txBody>
          <a:bodyPr>
            <a:normAutofit/>
          </a:bodyPr>
          <a:lstStyle/>
          <a:p>
            <a:r>
              <a:rPr lang="en-US" dirty="0"/>
              <a:t>Example Amplitude</a:t>
            </a:r>
          </a:p>
        </p:txBody>
      </p:sp>
      <p:sp>
        <p:nvSpPr>
          <p:cNvPr id="9" name="Content Placeholder 8">
            <a:extLst>
              <a:ext uri="{FF2B5EF4-FFF2-40B4-BE49-F238E27FC236}">
                <a16:creationId xmlns:a16="http://schemas.microsoft.com/office/drawing/2014/main" id="{1A45389F-DC93-4FD5-AE01-1910A14BC800}"/>
              </a:ext>
            </a:extLst>
          </p:cNvPr>
          <p:cNvSpPr>
            <a:spLocks noGrp="1"/>
          </p:cNvSpPr>
          <p:nvPr>
            <p:ph idx="1"/>
          </p:nvPr>
        </p:nvSpPr>
        <p:spPr>
          <a:xfrm>
            <a:off x="648931" y="2438400"/>
            <a:ext cx="3505494" cy="3785419"/>
          </a:xfrm>
        </p:spPr>
        <p:txBody>
          <a:bodyPr>
            <a:normAutofit/>
          </a:bodyPr>
          <a:lstStyle/>
          <a:p>
            <a:pPr marL="0" indent="0">
              <a:buNone/>
            </a:pPr>
            <a:r>
              <a:rPr lang="en-US" sz="2000" dirty="0"/>
              <a:t>Amplitude, </a:t>
            </a:r>
            <a:r>
              <a:rPr lang="en-US" sz="2000"/>
              <a:t>np.abs</a:t>
            </a:r>
            <a:endParaRPr lang="en-US" sz="2000" dirty="0"/>
          </a:p>
        </p:txBody>
      </p:sp>
      <p:sp>
        <p:nvSpPr>
          <p:cNvPr id="26" name="Rectangle 2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C7771F-42C1-1E4E-8989-D0F4CAD3E9F7}"/>
              </a:ext>
            </a:extLst>
          </p:cNvPr>
          <p:cNvPicPr>
            <a:picLocks noChangeAspect="1"/>
          </p:cNvPicPr>
          <p:nvPr/>
        </p:nvPicPr>
        <p:blipFill>
          <a:blip r:embed="rId2"/>
          <a:srcRect/>
          <a:stretch/>
        </p:blipFill>
        <p:spPr>
          <a:xfrm>
            <a:off x="5123688" y="807309"/>
            <a:ext cx="6525058" cy="4893793"/>
          </a:xfrm>
          <a:prstGeom prst="rect">
            <a:avLst/>
          </a:prstGeom>
          <a:effectLst/>
        </p:spPr>
      </p:pic>
    </p:spTree>
    <p:extLst>
      <p:ext uri="{BB962C8B-B14F-4D97-AF65-F5344CB8AC3E}">
        <p14:creationId xmlns:p14="http://schemas.microsoft.com/office/powerpoint/2010/main" val="893588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9598D-79F9-4748-8504-D993FD28F13C}"/>
              </a:ext>
            </a:extLst>
          </p:cNvPr>
          <p:cNvSpPr>
            <a:spLocks noGrp="1"/>
          </p:cNvSpPr>
          <p:nvPr>
            <p:ph type="title"/>
          </p:nvPr>
        </p:nvSpPr>
        <p:spPr>
          <a:xfrm>
            <a:off x="648929" y="629266"/>
            <a:ext cx="3505495" cy="1622321"/>
          </a:xfrm>
        </p:spPr>
        <p:txBody>
          <a:bodyPr>
            <a:normAutofit/>
          </a:bodyPr>
          <a:lstStyle/>
          <a:p>
            <a:r>
              <a:rPr lang="en-US" dirty="0"/>
              <a:t>Wave Velocity</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CD5E49-DC72-2C48-B2BD-273A6B67ACD4}"/>
                  </a:ext>
                </a:extLst>
              </p:cNvPr>
              <p:cNvSpPr>
                <a:spLocks noGrp="1"/>
              </p:cNvSpPr>
              <p:nvPr>
                <p:ph idx="1"/>
              </p:nvPr>
            </p:nvSpPr>
            <p:spPr>
              <a:xfrm>
                <a:off x="648931" y="2438400"/>
                <a:ext cx="3505494" cy="3785419"/>
              </a:xfrm>
            </p:spPr>
            <p:txBody>
              <a:bodyPr>
                <a:normAutofit/>
              </a:bodyPr>
              <a:lstStyle/>
              <a:p>
                <a:pPr marL="0" indent="0">
                  <a:buNone/>
                </a:pPr>
                <a:r>
                  <a:rPr lang="en-US" sz="2000"/>
                  <a:t>Taking the first derivative with respect to time gives us the vertical velocity:</a:t>
                </a:r>
              </a:p>
              <a:p>
                <a:pPr marL="0" indent="0">
                  <a:buNone/>
                </a:pPr>
                <a:endParaRPr lang="en-US" sz="2000"/>
              </a:p>
              <a:p>
                <a:pPr marL="0" indent="0">
                  <a:buNone/>
                </a:pPr>
                <a14:m>
                  <m:oMathPara xmlns:m="http://schemas.openxmlformats.org/officeDocument/2006/math">
                    <m:oMathParaPr>
                      <m:jc m:val="left"/>
                    </m:oMathParaPr>
                    <m:oMath xmlns:m="http://schemas.openxmlformats.org/officeDocument/2006/math">
                      <m:f>
                        <m:fPr>
                          <m:ctrlPr>
                            <a:rPr lang="en-US" sz="2000" b="0" i="1">
                              <a:latin typeface="Cambria Math" panose="02040503050406030204" pitchFamily="18" charset="0"/>
                            </a:rPr>
                          </m:ctrlPr>
                        </m:fPr>
                        <m:num>
                          <m:r>
                            <a:rPr lang="en-US" sz="2000" b="0" i="1">
                              <a:latin typeface="Cambria Math" panose="02040503050406030204" pitchFamily="18" charset="0"/>
                            </a:rPr>
                            <m:t>𝜕</m:t>
                          </m:r>
                          <m:r>
                            <a:rPr lang="en-US" sz="2000" b="0" i="1">
                              <a:latin typeface="Cambria Math" panose="02040503050406030204" pitchFamily="18" charset="0"/>
                            </a:rPr>
                            <m:t>𝑧</m:t>
                          </m:r>
                          <m:d>
                            <m:dPr>
                              <m:ctrlPr>
                                <a:rPr lang="en-US" sz="2000" b="0" i="1">
                                  <a:latin typeface="Cambria Math" panose="02040503050406030204" pitchFamily="18" charset="0"/>
                                </a:rPr>
                              </m:ctrlPr>
                            </m:dPr>
                            <m:e>
                              <m:r>
                                <a:rPr lang="en-US" sz="2000" b="0" i="1">
                                  <a:latin typeface="Cambria Math" panose="02040503050406030204" pitchFamily="18" charset="0"/>
                                </a:rPr>
                                <m:t>𝑥</m:t>
                              </m:r>
                              <m:r>
                                <a:rPr lang="en-US" sz="2000" b="0" i="1">
                                  <a:latin typeface="Cambria Math" panose="02040503050406030204" pitchFamily="18" charset="0"/>
                                </a:rPr>
                                <m:t>,</m:t>
                              </m:r>
                              <m:r>
                                <a:rPr lang="en-US" sz="2000" b="0" i="1">
                                  <a:latin typeface="Cambria Math" panose="02040503050406030204" pitchFamily="18" charset="0"/>
                                </a:rPr>
                                <m:t>𝑡</m:t>
                              </m:r>
                              <m:r>
                                <a:rPr lang="en-US" sz="2000" b="0" i="1">
                                  <a:latin typeface="Cambria Math" panose="02040503050406030204" pitchFamily="18" charset="0"/>
                                </a:rPr>
                                <m:t>,</m:t>
                              </m:r>
                              <m:r>
                                <a:rPr lang="en-US" sz="2000" b="0" i="1">
                                  <a:latin typeface="Cambria Math" panose="02040503050406030204" pitchFamily="18" charset="0"/>
                                </a:rPr>
                                <m:t>𝑘</m:t>
                              </m:r>
                              <m:r>
                                <a:rPr lang="en-US" sz="2000" b="0" i="1">
                                  <a:latin typeface="Cambria Math" panose="02040503050406030204" pitchFamily="18" charset="0"/>
                                </a:rPr>
                                <m:t>,</m:t>
                              </m:r>
                              <m:r>
                                <a:rPr lang="en-US" sz="2000" b="0" i="1">
                                  <a:latin typeface="Cambria Math" panose="02040503050406030204" pitchFamily="18" charset="0"/>
                                </a:rPr>
                                <m:t>𝜔</m:t>
                              </m:r>
                            </m:e>
                          </m:d>
                        </m:num>
                        <m:den>
                          <m:r>
                            <a:rPr lang="en-US" sz="2000" b="0" i="1">
                              <a:latin typeface="Cambria Math" panose="02040503050406030204" pitchFamily="18" charset="0"/>
                            </a:rPr>
                            <m:t>𝜕</m:t>
                          </m:r>
                          <m:r>
                            <a:rPr lang="en-US" sz="2000" b="0" i="1">
                              <a:latin typeface="Cambria Math" panose="02040503050406030204" pitchFamily="18" charset="0"/>
                            </a:rPr>
                            <m:t>𝑡</m:t>
                          </m:r>
                        </m:den>
                      </m:f>
                    </m:oMath>
                  </m:oMathPara>
                </a14:m>
                <a:br>
                  <a:rPr lang="en-US" sz="2000" b="0" i="1">
                    <a:latin typeface="Cambria Math" panose="02040503050406030204" pitchFamily="18" charset="0"/>
                  </a:rPr>
                </a:br>
                <a:br>
                  <a:rPr lang="en-US" sz="2000" b="0" i="1">
                    <a:latin typeface="Cambria Math" panose="02040503050406030204" pitchFamily="18" charset="0"/>
                  </a:rPr>
                </a:br>
                <a14:m>
                  <m:oMathPara xmlns:m="http://schemas.openxmlformats.org/officeDocument/2006/math">
                    <m:oMathParaPr>
                      <m:jc m:val="left"/>
                    </m:oMathParaPr>
                    <m:oMath xmlns:m="http://schemas.openxmlformats.org/officeDocument/2006/math">
                      <m:r>
                        <a:rPr lang="en-US" sz="2000" b="0" i="1">
                          <a:latin typeface="Cambria Math" panose="02040503050406030204" pitchFamily="18" charset="0"/>
                        </a:rPr>
                        <m:t>     =</m:t>
                      </m:r>
                      <m:r>
                        <a:rPr lang="en-US" sz="2000" b="0" i="1">
                          <a:latin typeface="Cambria Math" panose="02040503050406030204" pitchFamily="18" charset="0"/>
                        </a:rPr>
                        <m:t>𝑣</m:t>
                      </m:r>
                      <m:d>
                        <m:dPr>
                          <m:ctrlPr>
                            <a:rPr lang="en-US" sz="2000" b="0" i="1">
                              <a:latin typeface="Cambria Math" panose="02040503050406030204" pitchFamily="18" charset="0"/>
                            </a:rPr>
                          </m:ctrlPr>
                        </m:dPr>
                        <m:e>
                          <m:r>
                            <a:rPr lang="en-US" sz="2000" b="0" i="1">
                              <a:latin typeface="Cambria Math" panose="02040503050406030204" pitchFamily="18" charset="0"/>
                            </a:rPr>
                            <m:t>𝑥</m:t>
                          </m:r>
                          <m:r>
                            <a:rPr lang="en-US" sz="2000" b="0" i="1">
                              <a:latin typeface="Cambria Math" panose="02040503050406030204" pitchFamily="18" charset="0"/>
                            </a:rPr>
                            <m:t>,</m:t>
                          </m:r>
                          <m:r>
                            <a:rPr lang="en-US" sz="2000" b="0" i="1">
                              <a:latin typeface="Cambria Math" panose="02040503050406030204" pitchFamily="18" charset="0"/>
                            </a:rPr>
                            <m:t>𝑡</m:t>
                          </m:r>
                          <m:r>
                            <a:rPr lang="en-US" sz="2000" b="0" i="1">
                              <a:latin typeface="Cambria Math" panose="02040503050406030204" pitchFamily="18" charset="0"/>
                            </a:rPr>
                            <m:t>,</m:t>
                          </m:r>
                          <m:r>
                            <a:rPr lang="en-US" sz="2000" b="0" i="1">
                              <a:latin typeface="Cambria Math" panose="02040503050406030204" pitchFamily="18" charset="0"/>
                            </a:rPr>
                            <m:t>𝑘</m:t>
                          </m:r>
                          <m:r>
                            <a:rPr lang="en-US" sz="2000" b="0" i="1">
                              <a:latin typeface="Cambria Math" panose="02040503050406030204" pitchFamily="18" charset="0"/>
                            </a:rPr>
                            <m:t>,</m:t>
                          </m:r>
                          <m:r>
                            <a:rPr lang="en-US" sz="2000" b="0" i="1">
                              <a:latin typeface="Cambria Math" panose="02040503050406030204" pitchFamily="18" charset="0"/>
                            </a:rPr>
                            <m:t>𝜔</m:t>
                          </m:r>
                        </m:e>
                      </m:d>
                    </m:oMath>
                  </m:oMathPara>
                </a14:m>
                <a:br>
                  <a:rPr lang="en-US" sz="2000" b="0" i="1">
                    <a:latin typeface="Cambria Math" panose="02040503050406030204" pitchFamily="18" charset="0"/>
                  </a:rPr>
                </a:br>
                <a:r>
                  <a:rPr lang="en-US" sz="2000" b="0" i="1">
                    <a:latin typeface="Cambria Math" panose="02040503050406030204" pitchFamily="18" charset="0"/>
                  </a:rPr>
                  <a:t>     </a:t>
                </a:r>
                <a14:m>
                  <m:oMath xmlns:m="http://schemas.openxmlformats.org/officeDocument/2006/math">
                    <m:r>
                      <a:rPr lang="en-US" sz="2000" b="0" i="1">
                        <a:latin typeface="Cambria Math" panose="02040503050406030204" pitchFamily="18" charset="0"/>
                      </a:rPr>
                      <m:t>=</m:t>
                    </m:r>
                    <m:r>
                      <a:rPr lang="en-US" sz="2000" b="0" i="1">
                        <a:latin typeface="Cambria Math" panose="02040503050406030204" pitchFamily="18" charset="0"/>
                      </a:rPr>
                      <m:t>𝐴</m:t>
                    </m:r>
                    <m:r>
                      <a:rPr lang="en-US" sz="2000" b="0" i="1">
                        <a:latin typeface="Cambria Math" panose="02040503050406030204" pitchFamily="18" charset="0"/>
                      </a:rPr>
                      <m:t> </m:t>
                    </m:r>
                    <m:r>
                      <a:rPr lang="en-US" sz="2000" b="0" i="1">
                        <a:latin typeface="Cambria Math" panose="02040503050406030204" pitchFamily="18" charset="0"/>
                      </a:rPr>
                      <m:t>𝜔</m:t>
                    </m:r>
                    <m:r>
                      <a:rPr lang="en-US" sz="2000" b="0" i="1">
                        <a:latin typeface="Cambria Math" panose="02040503050406030204" pitchFamily="18" charset="0"/>
                      </a:rPr>
                      <m:t> </m:t>
                    </m:r>
                    <m:r>
                      <m:rPr>
                        <m:sty m:val="p"/>
                      </m:rPr>
                      <a:rPr lang="en-US" sz="2000" b="0" i="0">
                        <a:latin typeface="Cambria Math" panose="02040503050406030204" pitchFamily="18" charset="0"/>
                      </a:rPr>
                      <m:t>sin</m:t>
                    </m:r>
                    <m:r>
                      <a:rPr lang="en-US" sz="2000" b="0" i="1">
                        <a:latin typeface="Cambria Math" panose="02040503050406030204" pitchFamily="18" charset="0"/>
                      </a:rPr>
                      <m:t>⁡(</m:t>
                    </m:r>
                    <m:r>
                      <a:rPr lang="en-US" sz="2000" b="0" i="1">
                        <a:latin typeface="Cambria Math" panose="02040503050406030204" pitchFamily="18" charset="0"/>
                      </a:rPr>
                      <m:t>𝑘𝑥</m:t>
                    </m:r>
                    <m:r>
                      <a:rPr lang="en-US" sz="2000" b="0" i="1">
                        <a:latin typeface="Cambria Math" panose="02040503050406030204" pitchFamily="18" charset="0"/>
                      </a:rPr>
                      <m:t>−</m:t>
                    </m:r>
                    <m:r>
                      <a:rPr lang="en-US" sz="2000" b="0" i="1">
                        <a:latin typeface="Cambria Math" panose="02040503050406030204" pitchFamily="18" charset="0"/>
                      </a:rPr>
                      <m:t>𝜔</m:t>
                    </m:r>
                    <m:r>
                      <a:rPr lang="en-US" sz="2000" b="0" i="1">
                        <a:latin typeface="Cambria Math" panose="02040503050406030204" pitchFamily="18" charset="0"/>
                      </a:rPr>
                      <m:t>𝑡</m:t>
                    </m:r>
                    <m:r>
                      <a:rPr lang="en-US" sz="2000" b="0" i="1">
                        <a:latin typeface="Cambria Math" panose="02040503050406030204" pitchFamily="18" charset="0"/>
                      </a:rPr>
                      <m:t>+</m:t>
                    </m:r>
                    <m:r>
                      <a:rPr lang="en-US" sz="2000" b="0" i="1">
                        <a:latin typeface="Cambria Math" panose="02040503050406030204" pitchFamily="18" charset="0"/>
                      </a:rPr>
                      <m:t>𝜙</m:t>
                    </m:r>
                    <m:r>
                      <a:rPr lang="en-US" sz="2000" b="0" i="1">
                        <a:latin typeface="Cambria Math" panose="02040503050406030204" pitchFamily="18" charset="0"/>
                      </a:rPr>
                      <m:t>)</m:t>
                    </m:r>
                  </m:oMath>
                </a14:m>
                <a:endParaRPr lang="en-US" sz="2000"/>
              </a:p>
            </p:txBody>
          </p:sp>
        </mc:Choice>
        <mc:Fallback xmlns="">
          <p:sp>
            <p:nvSpPr>
              <p:cNvPr id="3" name="Content Placeholder 2">
                <a:extLst>
                  <a:ext uri="{FF2B5EF4-FFF2-40B4-BE49-F238E27FC236}">
                    <a16:creationId xmlns:a16="http://schemas.microsoft.com/office/drawing/2014/main" id="{AACD5E49-DC72-2C48-B2BD-273A6B67ACD4}"/>
                  </a:ext>
                </a:extLst>
              </p:cNvPr>
              <p:cNvSpPr>
                <a:spLocks noGrp="1" noRot="1" noChangeAspect="1" noMove="1" noResize="1" noEditPoints="1" noAdjustHandles="1" noChangeArrowheads="1" noChangeShapeType="1" noTextEdit="1"/>
              </p:cNvSpPr>
              <p:nvPr>
                <p:ph idx="1"/>
              </p:nvPr>
            </p:nvSpPr>
            <p:spPr>
              <a:xfrm>
                <a:off x="648931" y="2438400"/>
                <a:ext cx="3505494" cy="3785419"/>
              </a:xfrm>
              <a:blipFill>
                <a:blip r:embed="rId4"/>
                <a:stretch>
                  <a:fillRect l="-1439" t="-200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xample02" descr="example02">
            <a:hlinkClick r:id="" action="ppaction://media"/>
            <a:extLst>
              <a:ext uri="{FF2B5EF4-FFF2-40B4-BE49-F238E27FC236}">
                <a16:creationId xmlns:a16="http://schemas.microsoft.com/office/drawing/2014/main" id="{E2556389-2CF6-524B-BDE1-EF2A10B4DF3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19810" y="955590"/>
            <a:ext cx="6579287" cy="4934464"/>
          </a:xfrm>
          <a:prstGeom prst="rect">
            <a:avLst/>
          </a:prstGeom>
          <a:effectLst/>
        </p:spPr>
      </p:pic>
    </p:spTree>
    <p:extLst>
      <p:ext uri="{BB962C8B-B14F-4D97-AF65-F5344CB8AC3E}">
        <p14:creationId xmlns:p14="http://schemas.microsoft.com/office/powerpoint/2010/main" val="320720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B7261-345B-1D4B-ADB1-DE35660DAB45}"/>
              </a:ext>
            </a:extLst>
          </p:cNvPr>
          <p:cNvSpPr>
            <a:spLocks noGrp="1"/>
          </p:cNvSpPr>
          <p:nvPr>
            <p:ph type="title"/>
          </p:nvPr>
        </p:nvSpPr>
        <p:spPr>
          <a:xfrm>
            <a:off x="648929" y="629266"/>
            <a:ext cx="3505495" cy="1622321"/>
          </a:xfrm>
        </p:spPr>
        <p:txBody>
          <a:bodyPr>
            <a:normAutofit/>
          </a:bodyPr>
          <a:lstStyle/>
          <a:p>
            <a:r>
              <a:rPr lang="en-US" dirty="0"/>
              <a:t>Example Velocity</a:t>
            </a:r>
          </a:p>
        </p:txBody>
      </p:sp>
      <p:sp>
        <p:nvSpPr>
          <p:cNvPr id="3" name="Content Placeholder 2">
            <a:extLst>
              <a:ext uri="{FF2B5EF4-FFF2-40B4-BE49-F238E27FC236}">
                <a16:creationId xmlns:a16="http://schemas.microsoft.com/office/drawing/2014/main" id="{35F3A428-C128-9D46-9E77-DC7644A3CF93}"/>
              </a:ext>
            </a:extLst>
          </p:cNvPr>
          <p:cNvSpPr>
            <a:spLocks noGrp="1"/>
          </p:cNvSpPr>
          <p:nvPr>
            <p:ph idx="1"/>
          </p:nvPr>
        </p:nvSpPr>
        <p:spPr>
          <a:xfrm>
            <a:off x="648931" y="2438400"/>
            <a:ext cx="3505494" cy="3785419"/>
          </a:xfrm>
        </p:spPr>
        <p:txBody>
          <a:bodyPr>
            <a:normAutofit/>
          </a:bodyPr>
          <a:lstStyle/>
          <a:p>
            <a:pPr marL="0" indent="0">
              <a:buNone/>
            </a:pPr>
            <a:r>
              <a:rPr lang="en-US" sz="2000"/>
              <a:t>Let’s consider a single sine wave:</a:t>
            </a:r>
          </a:p>
          <a:p>
            <a:r>
              <a:rPr lang="en-US" sz="2000"/>
              <a:t>Period 20 seconds</a:t>
            </a:r>
          </a:p>
          <a:p>
            <a:r>
              <a:rPr lang="en-US" sz="2000"/>
              <a:t>Phase -90 degrees</a:t>
            </a:r>
          </a:p>
          <a:p>
            <a:r>
              <a:rPr lang="en-US" sz="2000"/>
              <a:t>Amplitude 4</a:t>
            </a:r>
          </a:p>
          <a:p>
            <a:r>
              <a:rPr lang="en-US" sz="2000"/>
              <a:t>Sampling at 10Hz</a:t>
            </a:r>
          </a:p>
          <a:p>
            <a:r>
              <a:rPr lang="en-US" sz="2000"/>
              <a:t>8192 samples</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7823F9-DBA9-6041-9A57-944E72567204}"/>
              </a:ext>
            </a:extLst>
          </p:cNvPr>
          <p:cNvPicPr>
            <a:picLocks noChangeAspect="1"/>
          </p:cNvPicPr>
          <p:nvPr/>
        </p:nvPicPr>
        <p:blipFill>
          <a:blip r:embed="rId2"/>
          <a:srcRect/>
          <a:stretch/>
        </p:blipFill>
        <p:spPr>
          <a:xfrm>
            <a:off x="5123688" y="958497"/>
            <a:ext cx="6584097" cy="4938073"/>
          </a:xfrm>
          <a:prstGeom prst="rect">
            <a:avLst/>
          </a:prstGeom>
          <a:effectLst/>
        </p:spPr>
      </p:pic>
    </p:spTree>
    <p:extLst>
      <p:ext uri="{BB962C8B-B14F-4D97-AF65-F5344CB8AC3E}">
        <p14:creationId xmlns:p14="http://schemas.microsoft.com/office/powerpoint/2010/main" val="3243397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52996-1F90-1748-917B-EC9AF7C7D10C}"/>
              </a:ext>
            </a:extLst>
          </p:cNvPr>
          <p:cNvSpPr>
            <a:spLocks noGrp="1"/>
          </p:cNvSpPr>
          <p:nvPr>
            <p:ph type="title"/>
          </p:nvPr>
        </p:nvSpPr>
        <p:spPr>
          <a:xfrm>
            <a:off x="648929" y="629266"/>
            <a:ext cx="3505495" cy="1622321"/>
          </a:xfrm>
        </p:spPr>
        <p:txBody>
          <a:bodyPr>
            <a:normAutofit/>
          </a:bodyPr>
          <a:lstStyle/>
          <a:p>
            <a:r>
              <a:rPr lang="en-US" sz="3700"/>
              <a:t>Example Velocity Amplitude</a:t>
            </a:r>
          </a:p>
        </p:txBody>
      </p:sp>
      <p:sp>
        <p:nvSpPr>
          <p:cNvPr id="9" name="Content Placeholder 8">
            <a:extLst>
              <a:ext uri="{FF2B5EF4-FFF2-40B4-BE49-F238E27FC236}">
                <a16:creationId xmlns:a16="http://schemas.microsoft.com/office/drawing/2014/main" id="{1A45389F-DC93-4FD5-AE01-1910A14BC800}"/>
              </a:ext>
            </a:extLst>
          </p:cNvPr>
          <p:cNvSpPr>
            <a:spLocks noGrp="1"/>
          </p:cNvSpPr>
          <p:nvPr>
            <p:ph idx="1"/>
          </p:nvPr>
        </p:nvSpPr>
        <p:spPr>
          <a:xfrm>
            <a:off x="648931" y="2438400"/>
            <a:ext cx="3505494" cy="3785419"/>
          </a:xfrm>
        </p:spPr>
        <p:txBody>
          <a:bodyPr>
            <a:normAutofit/>
          </a:bodyPr>
          <a:lstStyle/>
          <a:p>
            <a:pPr marL="0" indent="0">
              <a:buNone/>
            </a:pPr>
            <a:r>
              <a:rPr lang="en-US" sz="2000" dirty="0"/>
              <a:t>Amplitude, </a:t>
            </a:r>
            <a:r>
              <a:rPr lang="en-US" sz="2000"/>
              <a:t>np.abs</a:t>
            </a:r>
            <a:r>
              <a:rPr lang="en-US" sz="2000" dirty="0"/>
              <a:t>, over angular frequency</a:t>
            </a:r>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C7771F-42C1-1E4E-8989-D0F4CAD3E9F7}"/>
              </a:ext>
            </a:extLst>
          </p:cNvPr>
          <p:cNvPicPr>
            <a:picLocks noChangeAspect="1"/>
          </p:cNvPicPr>
          <p:nvPr/>
        </p:nvPicPr>
        <p:blipFill>
          <a:blip r:embed="rId2"/>
          <a:srcRect/>
          <a:stretch/>
        </p:blipFill>
        <p:spPr>
          <a:xfrm>
            <a:off x="5152417" y="980043"/>
            <a:ext cx="6525057" cy="4893792"/>
          </a:xfrm>
          <a:prstGeom prst="rect">
            <a:avLst/>
          </a:prstGeom>
          <a:effectLst/>
        </p:spPr>
      </p:pic>
    </p:spTree>
    <p:extLst>
      <p:ext uri="{BB962C8B-B14F-4D97-AF65-F5344CB8AC3E}">
        <p14:creationId xmlns:p14="http://schemas.microsoft.com/office/powerpoint/2010/main" val="2688168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9598D-79F9-4748-8504-D993FD28F13C}"/>
              </a:ext>
            </a:extLst>
          </p:cNvPr>
          <p:cNvSpPr>
            <a:spLocks noGrp="1"/>
          </p:cNvSpPr>
          <p:nvPr>
            <p:ph type="title"/>
          </p:nvPr>
        </p:nvSpPr>
        <p:spPr>
          <a:xfrm>
            <a:off x="648929" y="629266"/>
            <a:ext cx="3505495" cy="1622321"/>
          </a:xfrm>
        </p:spPr>
        <p:txBody>
          <a:bodyPr>
            <a:normAutofit/>
          </a:bodyPr>
          <a:lstStyle/>
          <a:p>
            <a:r>
              <a:rPr lang="en-US" dirty="0"/>
              <a:t>Wave Acceleration</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CD5E49-DC72-2C48-B2BD-273A6B67ACD4}"/>
                  </a:ext>
                </a:extLst>
              </p:cNvPr>
              <p:cNvSpPr>
                <a:spLocks noGrp="1"/>
              </p:cNvSpPr>
              <p:nvPr>
                <p:ph idx="1"/>
              </p:nvPr>
            </p:nvSpPr>
            <p:spPr>
              <a:xfrm>
                <a:off x="648931" y="2438400"/>
                <a:ext cx="3505494" cy="3785419"/>
              </a:xfrm>
            </p:spPr>
            <p:txBody>
              <a:bodyPr>
                <a:normAutofit/>
              </a:bodyPr>
              <a:lstStyle/>
              <a:p>
                <a:pPr marL="0" indent="0">
                  <a:buNone/>
                </a:pPr>
                <a:r>
                  <a:rPr lang="en-US" sz="2000" dirty="0"/>
                  <a:t>Taking the second derivative with respect to time gives us the vertical acceleration:</a:t>
                </a:r>
              </a:p>
              <a:p>
                <a:pPr marL="0" indent="0">
                  <a:buNone/>
                </a:pPr>
                <a:endParaRPr lang="en-US" sz="2000" dirty="0"/>
              </a:p>
              <a:p>
                <a:pPr marL="0" indent="0">
                  <a:buNone/>
                </a:pPr>
                <a14:m>
                  <m:oMathPara xmlns:m="http://schemas.openxmlformats.org/officeDocument/2006/math">
                    <m:oMathParaPr>
                      <m:jc m:val="left"/>
                    </m:oMathParaPr>
                    <m:oMath xmlns:m="http://schemas.openxmlformats.org/officeDocument/2006/math">
                      <m:f>
                        <m:fPr>
                          <m:ctrlPr>
                            <a:rPr lang="en-US" sz="2000" b="0" i="1">
                              <a:latin typeface="Cambria Math" panose="02040503050406030204" pitchFamily="18" charset="0"/>
                            </a:rPr>
                          </m:ctrlPr>
                        </m:fPr>
                        <m:num>
                          <m:sSup>
                            <m:sSupPr>
                              <m:ctrlPr>
                                <a:rPr lang="en-US" sz="2000" b="0" i="1">
                                  <a:latin typeface="Cambria Math" panose="02040503050406030204" pitchFamily="18" charset="0"/>
                                </a:rPr>
                              </m:ctrlPr>
                            </m:sSupPr>
                            <m:e>
                              <m:r>
                                <a:rPr lang="en-US" sz="2000" b="0" i="1">
                                  <a:latin typeface="Cambria Math" panose="02040503050406030204" pitchFamily="18" charset="0"/>
                                </a:rPr>
                                <m:t>𝜕</m:t>
                              </m:r>
                            </m:e>
                            <m:sup>
                              <m:r>
                                <a:rPr lang="en-US" sz="2000" b="0" i="1">
                                  <a:latin typeface="Cambria Math" panose="02040503050406030204" pitchFamily="18" charset="0"/>
                                </a:rPr>
                                <m:t>2</m:t>
                              </m:r>
                            </m:sup>
                          </m:sSup>
                          <m:r>
                            <a:rPr lang="en-US" sz="2000" b="0" i="1">
                              <a:latin typeface="Cambria Math" panose="02040503050406030204" pitchFamily="18" charset="0"/>
                            </a:rPr>
                            <m:t>𝑧</m:t>
                          </m:r>
                          <m:d>
                            <m:dPr>
                              <m:ctrlPr>
                                <a:rPr lang="en-US" sz="2000" b="0" i="1">
                                  <a:latin typeface="Cambria Math" panose="02040503050406030204" pitchFamily="18" charset="0"/>
                                </a:rPr>
                              </m:ctrlPr>
                            </m:dPr>
                            <m:e>
                              <m:r>
                                <a:rPr lang="en-US" sz="2000" b="0" i="1">
                                  <a:latin typeface="Cambria Math" panose="02040503050406030204" pitchFamily="18" charset="0"/>
                                </a:rPr>
                                <m:t>𝑥</m:t>
                              </m:r>
                              <m:r>
                                <a:rPr lang="en-US" sz="2000" b="0" i="1">
                                  <a:latin typeface="Cambria Math" panose="02040503050406030204" pitchFamily="18" charset="0"/>
                                </a:rPr>
                                <m:t>,</m:t>
                              </m:r>
                              <m:r>
                                <a:rPr lang="en-US" sz="2000" b="0" i="1">
                                  <a:latin typeface="Cambria Math" panose="02040503050406030204" pitchFamily="18" charset="0"/>
                                </a:rPr>
                                <m:t>𝑡</m:t>
                              </m:r>
                              <m:r>
                                <a:rPr lang="en-US" sz="2000" b="0" i="1">
                                  <a:latin typeface="Cambria Math" panose="02040503050406030204" pitchFamily="18" charset="0"/>
                                </a:rPr>
                                <m:t>,</m:t>
                              </m:r>
                              <m:r>
                                <a:rPr lang="en-US" sz="2000" b="0" i="1">
                                  <a:latin typeface="Cambria Math" panose="02040503050406030204" pitchFamily="18" charset="0"/>
                                </a:rPr>
                                <m:t>𝑘</m:t>
                              </m:r>
                              <m:r>
                                <a:rPr lang="en-US" sz="2000" b="0" i="1">
                                  <a:latin typeface="Cambria Math" panose="02040503050406030204" pitchFamily="18" charset="0"/>
                                </a:rPr>
                                <m:t>,</m:t>
                              </m:r>
                              <m:r>
                                <a:rPr lang="en-US" sz="2000" b="0" i="1">
                                  <a:latin typeface="Cambria Math" panose="02040503050406030204" pitchFamily="18" charset="0"/>
                                </a:rPr>
                                <m:t>𝜔</m:t>
                              </m:r>
                            </m:e>
                          </m:d>
                        </m:num>
                        <m:den>
                          <m:r>
                            <a:rPr lang="en-US" sz="2000" b="0" i="1">
                              <a:latin typeface="Cambria Math" panose="02040503050406030204" pitchFamily="18" charset="0"/>
                            </a:rPr>
                            <m:t>𝜕</m:t>
                          </m:r>
                          <m:sSup>
                            <m:sSupPr>
                              <m:ctrlPr>
                                <a:rPr lang="en-US" sz="2000" b="0" i="1">
                                  <a:latin typeface="Cambria Math" panose="02040503050406030204" pitchFamily="18" charset="0"/>
                                </a:rPr>
                              </m:ctrlPr>
                            </m:sSupPr>
                            <m:e>
                              <m:r>
                                <a:rPr lang="en-US" sz="2000" b="0" i="1">
                                  <a:latin typeface="Cambria Math" panose="02040503050406030204" pitchFamily="18" charset="0"/>
                                </a:rPr>
                                <m:t>𝑡</m:t>
                              </m:r>
                            </m:e>
                            <m:sup>
                              <m:r>
                                <a:rPr lang="en-US" sz="2000" b="0" i="1">
                                  <a:latin typeface="Cambria Math" panose="02040503050406030204" pitchFamily="18" charset="0"/>
                                </a:rPr>
                                <m:t>2</m:t>
                              </m:r>
                            </m:sup>
                          </m:sSup>
                        </m:den>
                      </m:f>
                    </m:oMath>
                  </m:oMathPara>
                </a14:m>
                <a:br>
                  <a:rPr lang="en-US" sz="2000" b="0" i="1" dirty="0">
                    <a:latin typeface="Cambria Math" panose="02040503050406030204" pitchFamily="18" charset="0"/>
                  </a:rPr>
                </a:br>
                <a:r>
                  <a:rPr lang="en-US" sz="2000" b="0" i="1" dirty="0">
                    <a:latin typeface="Cambria Math" panose="02040503050406030204" pitchFamily="18" charset="0"/>
                  </a:rPr>
                  <a:t>      =</a:t>
                </a:r>
                <a:r>
                  <a:rPr lang="en-US" sz="2000" b="0" dirty="0"/>
                  <a:t> a</a:t>
                </a:r>
                <a14:m>
                  <m:oMath xmlns:m="http://schemas.openxmlformats.org/officeDocument/2006/math">
                    <m:d>
                      <m:dPr>
                        <m:ctrlPr>
                          <a:rPr lang="en-US" sz="2000" b="0" i="1">
                            <a:latin typeface="Cambria Math" panose="02040503050406030204" pitchFamily="18" charset="0"/>
                          </a:rPr>
                        </m:ctrlPr>
                      </m:dPr>
                      <m:e>
                        <m:r>
                          <a:rPr lang="en-US" sz="2000" b="0" i="1">
                            <a:latin typeface="Cambria Math" panose="02040503050406030204" pitchFamily="18" charset="0"/>
                          </a:rPr>
                          <m:t>𝑥</m:t>
                        </m:r>
                        <m:r>
                          <a:rPr lang="en-US" sz="2000" b="0" i="1">
                            <a:latin typeface="Cambria Math" panose="02040503050406030204" pitchFamily="18" charset="0"/>
                          </a:rPr>
                          <m:t>,</m:t>
                        </m:r>
                        <m:r>
                          <a:rPr lang="en-US" sz="2000" b="0" i="1">
                            <a:latin typeface="Cambria Math" panose="02040503050406030204" pitchFamily="18" charset="0"/>
                          </a:rPr>
                          <m:t>𝑡</m:t>
                        </m:r>
                        <m:r>
                          <a:rPr lang="en-US" sz="2000" b="0" i="1">
                            <a:latin typeface="Cambria Math" panose="02040503050406030204" pitchFamily="18" charset="0"/>
                          </a:rPr>
                          <m:t>,</m:t>
                        </m:r>
                        <m:r>
                          <a:rPr lang="en-US" sz="2000" b="0" i="1">
                            <a:latin typeface="Cambria Math" panose="02040503050406030204" pitchFamily="18" charset="0"/>
                          </a:rPr>
                          <m:t>𝑘</m:t>
                        </m:r>
                        <m:r>
                          <a:rPr lang="en-US" sz="2000" b="0" i="1">
                            <a:latin typeface="Cambria Math" panose="02040503050406030204" pitchFamily="18" charset="0"/>
                          </a:rPr>
                          <m:t>,</m:t>
                        </m:r>
                        <m:r>
                          <a:rPr lang="en-US" sz="2000" b="0" i="1">
                            <a:latin typeface="Cambria Math" panose="02040503050406030204" pitchFamily="18" charset="0"/>
                          </a:rPr>
                          <m:t>𝜔</m:t>
                        </m:r>
                      </m:e>
                    </m:d>
                  </m:oMath>
                </a14:m>
                <a:br>
                  <a:rPr lang="en-US" sz="2000" b="0" i="1" dirty="0">
                    <a:latin typeface="Cambria Math" panose="02040503050406030204" pitchFamily="18" charset="0"/>
                  </a:rPr>
                </a:br>
                <a:r>
                  <a:rPr lang="en-US" sz="2000" b="0" i="1" dirty="0">
                    <a:latin typeface="Cambria Math" panose="02040503050406030204" pitchFamily="18" charset="0"/>
                  </a:rPr>
                  <a:t>      </a:t>
                </a:r>
                <a14:m>
                  <m:oMath xmlns:m="http://schemas.openxmlformats.org/officeDocument/2006/math">
                    <m:r>
                      <a:rPr lang="en-US" sz="2000" b="0" i="1">
                        <a:latin typeface="Cambria Math" panose="02040503050406030204" pitchFamily="18" charset="0"/>
                      </a:rPr>
                      <m:t>=−</m:t>
                    </m:r>
                    <m:r>
                      <a:rPr lang="en-US" sz="2000" b="0" i="1">
                        <a:latin typeface="Cambria Math" panose="02040503050406030204" pitchFamily="18" charset="0"/>
                      </a:rPr>
                      <m:t>𝐴</m:t>
                    </m:r>
                    <m:r>
                      <a:rPr lang="en-US" sz="2000" b="0" i="1">
                        <a:latin typeface="Cambria Math" panose="02040503050406030204" pitchFamily="18" charset="0"/>
                      </a:rPr>
                      <m:t> </m:t>
                    </m:r>
                    <m:sSup>
                      <m:sSupPr>
                        <m:ctrlPr>
                          <a:rPr lang="en-US" sz="2000" b="0" i="1">
                            <a:latin typeface="Cambria Math" panose="02040503050406030204" pitchFamily="18" charset="0"/>
                          </a:rPr>
                        </m:ctrlPr>
                      </m:sSupPr>
                      <m:e>
                        <m:r>
                          <a:rPr lang="en-US" sz="2000" b="0" i="1">
                            <a:latin typeface="Cambria Math" panose="02040503050406030204" pitchFamily="18" charset="0"/>
                          </a:rPr>
                          <m:t>𝜔</m:t>
                        </m:r>
                      </m:e>
                      <m:sup>
                        <m:r>
                          <a:rPr lang="en-US" sz="2000" b="0" i="1">
                            <a:latin typeface="Cambria Math" panose="02040503050406030204" pitchFamily="18" charset="0"/>
                          </a:rPr>
                          <m:t>2</m:t>
                        </m:r>
                      </m:sup>
                    </m:sSup>
                    <m:r>
                      <a:rPr lang="en-US" sz="2000" b="0" i="1">
                        <a:latin typeface="Cambria Math" panose="02040503050406030204" pitchFamily="18" charset="0"/>
                      </a:rPr>
                      <m:t> </m:t>
                    </m:r>
                    <m:r>
                      <m:rPr>
                        <m:sty m:val="p"/>
                      </m:rPr>
                      <a:rPr lang="en-US" sz="2000" b="0" i="0">
                        <a:latin typeface="Cambria Math" panose="02040503050406030204" pitchFamily="18" charset="0"/>
                      </a:rPr>
                      <m:t>cos</m:t>
                    </m:r>
                    <m:r>
                      <a:rPr lang="en-US" sz="2000" b="0" i="1">
                        <a:latin typeface="Cambria Math" panose="02040503050406030204" pitchFamily="18" charset="0"/>
                      </a:rPr>
                      <m:t>⁡(</m:t>
                    </m:r>
                    <m:r>
                      <a:rPr lang="en-US" sz="2000" b="0" i="1">
                        <a:latin typeface="Cambria Math" panose="02040503050406030204" pitchFamily="18" charset="0"/>
                      </a:rPr>
                      <m:t>𝑘𝑥</m:t>
                    </m:r>
                    <m:r>
                      <a:rPr lang="en-US" sz="2000" b="0" i="1">
                        <a:latin typeface="Cambria Math" panose="02040503050406030204" pitchFamily="18" charset="0"/>
                      </a:rPr>
                      <m:t>−</m:t>
                    </m:r>
                    <m:r>
                      <a:rPr lang="en-US" sz="2000" b="0" i="1">
                        <a:latin typeface="Cambria Math" panose="02040503050406030204" pitchFamily="18" charset="0"/>
                      </a:rPr>
                      <m:t>𝜔</m:t>
                    </m:r>
                    <m:r>
                      <a:rPr lang="en-US" sz="2000" b="0" i="1">
                        <a:latin typeface="Cambria Math" panose="02040503050406030204" pitchFamily="18" charset="0"/>
                      </a:rPr>
                      <m:t>𝑡</m:t>
                    </m:r>
                    <m:r>
                      <a:rPr lang="en-US" sz="2000" b="0" i="1">
                        <a:latin typeface="Cambria Math" panose="02040503050406030204" pitchFamily="18" charset="0"/>
                      </a:rPr>
                      <m:t>+</m:t>
                    </m:r>
                    <m:r>
                      <a:rPr lang="en-US" sz="2000" b="0" i="1">
                        <a:latin typeface="Cambria Math" panose="02040503050406030204" pitchFamily="18" charset="0"/>
                      </a:rPr>
                      <m:t>𝜙</m:t>
                    </m:r>
                    <m:r>
                      <a:rPr lang="en-US" sz="2000" b="0" i="1">
                        <a:latin typeface="Cambria Math" panose="02040503050406030204" pitchFamily="18" charset="0"/>
                      </a:rPr>
                      <m:t>)</m:t>
                    </m:r>
                  </m:oMath>
                </a14:m>
                <a:endParaRPr lang="en-US" sz="2000" dirty="0"/>
              </a:p>
            </p:txBody>
          </p:sp>
        </mc:Choice>
        <mc:Fallback xmlns="">
          <p:sp>
            <p:nvSpPr>
              <p:cNvPr id="3" name="Content Placeholder 2">
                <a:extLst>
                  <a:ext uri="{FF2B5EF4-FFF2-40B4-BE49-F238E27FC236}">
                    <a16:creationId xmlns:a16="http://schemas.microsoft.com/office/drawing/2014/main" id="{AACD5E49-DC72-2C48-B2BD-273A6B67ACD4}"/>
                  </a:ext>
                </a:extLst>
              </p:cNvPr>
              <p:cNvSpPr>
                <a:spLocks noGrp="1" noRot="1" noChangeAspect="1" noMove="1" noResize="1" noEditPoints="1" noAdjustHandles="1" noChangeArrowheads="1" noChangeShapeType="1" noTextEdit="1"/>
              </p:cNvSpPr>
              <p:nvPr>
                <p:ph idx="1"/>
              </p:nvPr>
            </p:nvSpPr>
            <p:spPr>
              <a:xfrm>
                <a:off x="648931" y="2438400"/>
                <a:ext cx="3505494" cy="3785419"/>
              </a:xfrm>
              <a:blipFill>
                <a:blip r:embed="rId4"/>
                <a:stretch>
                  <a:fillRect l="-1439" t="-2007"/>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example04" descr="example04">
            <a:hlinkClick r:id="" action="ppaction://media"/>
            <a:extLst>
              <a:ext uri="{FF2B5EF4-FFF2-40B4-BE49-F238E27FC236}">
                <a16:creationId xmlns:a16="http://schemas.microsoft.com/office/drawing/2014/main" id="{A556CC72-7563-4E48-8608-C55AB899353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19810" y="955590"/>
            <a:ext cx="6590271" cy="4942702"/>
          </a:xfrm>
          <a:prstGeom prst="rect">
            <a:avLst/>
          </a:prstGeom>
          <a:effectLst/>
        </p:spPr>
      </p:pic>
    </p:spTree>
    <p:extLst>
      <p:ext uri="{BB962C8B-B14F-4D97-AF65-F5344CB8AC3E}">
        <p14:creationId xmlns:p14="http://schemas.microsoft.com/office/powerpoint/2010/main" val="2348896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B7261-345B-1D4B-ADB1-DE35660DAB45}"/>
              </a:ext>
            </a:extLst>
          </p:cNvPr>
          <p:cNvSpPr>
            <a:spLocks noGrp="1"/>
          </p:cNvSpPr>
          <p:nvPr>
            <p:ph type="title"/>
          </p:nvPr>
        </p:nvSpPr>
        <p:spPr>
          <a:xfrm>
            <a:off x="648929" y="629266"/>
            <a:ext cx="3505495" cy="1622321"/>
          </a:xfrm>
        </p:spPr>
        <p:txBody>
          <a:bodyPr>
            <a:normAutofit/>
          </a:bodyPr>
          <a:lstStyle/>
          <a:p>
            <a:r>
              <a:rPr lang="en-US" dirty="0"/>
              <a:t>Example Acceleration</a:t>
            </a:r>
          </a:p>
        </p:txBody>
      </p:sp>
      <p:sp>
        <p:nvSpPr>
          <p:cNvPr id="3" name="Content Placeholder 2">
            <a:extLst>
              <a:ext uri="{FF2B5EF4-FFF2-40B4-BE49-F238E27FC236}">
                <a16:creationId xmlns:a16="http://schemas.microsoft.com/office/drawing/2014/main" id="{35F3A428-C128-9D46-9E77-DC7644A3CF93}"/>
              </a:ext>
            </a:extLst>
          </p:cNvPr>
          <p:cNvSpPr>
            <a:spLocks noGrp="1"/>
          </p:cNvSpPr>
          <p:nvPr>
            <p:ph idx="1"/>
          </p:nvPr>
        </p:nvSpPr>
        <p:spPr>
          <a:xfrm>
            <a:off x="648931" y="2438400"/>
            <a:ext cx="3505494" cy="3785419"/>
          </a:xfrm>
        </p:spPr>
        <p:txBody>
          <a:bodyPr>
            <a:normAutofit/>
          </a:bodyPr>
          <a:lstStyle/>
          <a:p>
            <a:pPr marL="0" indent="0">
              <a:buNone/>
            </a:pPr>
            <a:r>
              <a:rPr lang="en-US" sz="2000"/>
              <a:t>Let’s consider a single sine wave:</a:t>
            </a:r>
          </a:p>
          <a:p>
            <a:r>
              <a:rPr lang="en-US" sz="2000"/>
              <a:t>Period 20 seconds</a:t>
            </a:r>
          </a:p>
          <a:p>
            <a:r>
              <a:rPr lang="en-US" sz="2000"/>
              <a:t>Phase -90 degrees</a:t>
            </a:r>
          </a:p>
          <a:p>
            <a:r>
              <a:rPr lang="en-US" sz="2000"/>
              <a:t>Amplitude 4</a:t>
            </a:r>
          </a:p>
          <a:p>
            <a:r>
              <a:rPr lang="en-US" sz="2000"/>
              <a:t>Sampling at 10Hz</a:t>
            </a:r>
          </a:p>
          <a:p>
            <a:r>
              <a:rPr lang="en-US" sz="2000"/>
              <a:t>8192 samples</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7823F9-DBA9-6041-9A57-944E72567204}"/>
              </a:ext>
            </a:extLst>
          </p:cNvPr>
          <p:cNvPicPr>
            <a:picLocks noChangeAspect="1"/>
          </p:cNvPicPr>
          <p:nvPr/>
        </p:nvPicPr>
        <p:blipFill>
          <a:blip r:embed="rId2"/>
          <a:srcRect/>
          <a:stretch/>
        </p:blipFill>
        <p:spPr>
          <a:xfrm>
            <a:off x="5125417" y="956886"/>
            <a:ext cx="6584098" cy="4938073"/>
          </a:xfrm>
          <a:prstGeom prst="rect">
            <a:avLst/>
          </a:prstGeom>
          <a:effectLst/>
        </p:spPr>
      </p:pic>
    </p:spTree>
    <p:extLst>
      <p:ext uri="{BB962C8B-B14F-4D97-AF65-F5344CB8AC3E}">
        <p14:creationId xmlns:p14="http://schemas.microsoft.com/office/powerpoint/2010/main" val="910427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52996-1F90-1748-917B-EC9AF7C7D10C}"/>
              </a:ext>
            </a:extLst>
          </p:cNvPr>
          <p:cNvSpPr>
            <a:spLocks noGrp="1"/>
          </p:cNvSpPr>
          <p:nvPr>
            <p:ph type="title"/>
          </p:nvPr>
        </p:nvSpPr>
        <p:spPr>
          <a:xfrm>
            <a:off x="648929" y="629266"/>
            <a:ext cx="3505495" cy="1622321"/>
          </a:xfrm>
        </p:spPr>
        <p:txBody>
          <a:bodyPr>
            <a:normAutofit/>
          </a:bodyPr>
          <a:lstStyle/>
          <a:p>
            <a:r>
              <a:rPr lang="en-US" sz="3700"/>
              <a:t>Example Acceleration Amplitude</a:t>
            </a:r>
          </a:p>
        </p:txBody>
      </p:sp>
      <p:sp>
        <p:nvSpPr>
          <p:cNvPr id="9" name="Content Placeholder 8">
            <a:extLst>
              <a:ext uri="{FF2B5EF4-FFF2-40B4-BE49-F238E27FC236}">
                <a16:creationId xmlns:a16="http://schemas.microsoft.com/office/drawing/2014/main" id="{1A45389F-DC93-4FD5-AE01-1910A14BC800}"/>
              </a:ext>
            </a:extLst>
          </p:cNvPr>
          <p:cNvSpPr>
            <a:spLocks noGrp="1"/>
          </p:cNvSpPr>
          <p:nvPr>
            <p:ph idx="1"/>
          </p:nvPr>
        </p:nvSpPr>
        <p:spPr>
          <a:xfrm>
            <a:off x="648931" y="2438400"/>
            <a:ext cx="3505494" cy="3785419"/>
          </a:xfrm>
        </p:spPr>
        <p:txBody>
          <a:bodyPr>
            <a:normAutofit/>
          </a:bodyPr>
          <a:lstStyle/>
          <a:p>
            <a:pPr marL="0" indent="0">
              <a:buNone/>
            </a:pPr>
            <a:r>
              <a:rPr lang="en-US" sz="2000" dirty="0"/>
              <a:t>Amplitude, </a:t>
            </a:r>
            <a:r>
              <a:rPr lang="en-US" sz="2000"/>
              <a:t>np.abs</a:t>
            </a:r>
            <a:r>
              <a:rPr lang="en-US" sz="2000" dirty="0"/>
              <a:t>, over angular frequency squared</a:t>
            </a:r>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line chart&#10;&#10;Description automatically generated">
            <a:extLst>
              <a:ext uri="{FF2B5EF4-FFF2-40B4-BE49-F238E27FC236}">
                <a16:creationId xmlns:a16="http://schemas.microsoft.com/office/drawing/2014/main" id="{3EC7771F-42C1-1E4E-8989-D0F4CAD3E9F7}"/>
              </a:ext>
            </a:extLst>
          </p:cNvPr>
          <p:cNvPicPr>
            <a:picLocks noChangeAspect="1"/>
          </p:cNvPicPr>
          <p:nvPr/>
        </p:nvPicPr>
        <p:blipFill>
          <a:blip r:embed="rId2"/>
          <a:stretch/>
        </p:blipFill>
        <p:spPr>
          <a:xfrm>
            <a:off x="5123688" y="958496"/>
            <a:ext cx="6584098" cy="4938076"/>
          </a:xfrm>
          <a:prstGeom prst="rect">
            <a:avLst/>
          </a:prstGeom>
          <a:effectLst/>
        </p:spPr>
      </p:pic>
    </p:spTree>
    <p:extLst>
      <p:ext uri="{BB962C8B-B14F-4D97-AF65-F5344CB8AC3E}">
        <p14:creationId xmlns:p14="http://schemas.microsoft.com/office/powerpoint/2010/main" val="3068618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9598D-79F9-4748-8504-D993FD28F13C}"/>
              </a:ext>
            </a:extLst>
          </p:cNvPr>
          <p:cNvSpPr>
            <a:spLocks noGrp="1"/>
          </p:cNvSpPr>
          <p:nvPr>
            <p:ph type="title"/>
          </p:nvPr>
        </p:nvSpPr>
        <p:spPr>
          <a:xfrm>
            <a:off x="648929" y="629266"/>
            <a:ext cx="3505495" cy="1622321"/>
          </a:xfrm>
        </p:spPr>
        <p:txBody>
          <a:bodyPr>
            <a:normAutofit/>
          </a:bodyPr>
          <a:lstStyle/>
          <a:p>
            <a:r>
              <a:rPr lang="en-US" sz="3700" dirty="0"/>
              <a:t>Acceleration Measurement with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CD5E49-DC72-2C48-B2BD-273A6B67ACD4}"/>
                  </a:ext>
                </a:extLst>
              </p:cNvPr>
              <p:cNvSpPr>
                <a:spLocks noGrp="1"/>
              </p:cNvSpPr>
              <p:nvPr>
                <p:ph idx="1"/>
              </p:nvPr>
            </p:nvSpPr>
            <p:spPr>
              <a:xfrm>
                <a:off x="82378" y="2438400"/>
                <a:ext cx="4554381" cy="3785419"/>
              </a:xfrm>
            </p:spPr>
            <p:txBody>
              <a:bodyPr>
                <a:normAutofit/>
              </a:bodyPr>
              <a:lstStyle/>
              <a:p>
                <a:pPr marL="0" indent="0">
                  <a:buNone/>
                </a:pPr>
                <a:endParaRPr lang="en-US" sz="2000" dirty="0"/>
              </a:p>
              <a:p>
                <a:pPr marL="0" indent="0">
                  <a:buNone/>
                </a:pPr>
                <a14:m>
                  <m:oMathPara xmlns:m="http://schemas.openxmlformats.org/officeDocument/2006/math">
                    <m:oMathParaPr>
                      <m:jc m:val="left"/>
                    </m:oMathParaPr>
                    <m:oMath xmlns:m="http://schemas.openxmlformats.org/officeDocument/2006/math">
                      <m:r>
                        <a:rPr lang="en-US" sz="1800" b="0" i="1">
                          <a:latin typeface="Cambria Math" panose="02040503050406030204" pitchFamily="18" charset="0"/>
                        </a:rPr>
                        <m:t>𝑎</m:t>
                      </m:r>
                      <m:d>
                        <m:dPr>
                          <m:ctrlPr>
                            <a:rPr lang="en-US" sz="1800" b="0" i="1">
                              <a:latin typeface="Cambria Math" panose="02040503050406030204" pitchFamily="18" charset="0"/>
                            </a:rPr>
                          </m:ctrlPr>
                        </m:dPr>
                        <m:e>
                          <m:acc>
                            <m:accPr>
                              <m:chr m:val="⃗"/>
                              <m:ctrlPr>
                                <a:rPr lang="en-US" sz="1800" b="0" i="1">
                                  <a:latin typeface="Cambria Math" panose="02040503050406030204" pitchFamily="18" charset="0"/>
                                </a:rPr>
                              </m:ctrlPr>
                            </m:accPr>
                            <m:e>
                              <m:r>
                                <a:rPr lang="en-US" sz="1800" b="0" i="1">
                                  <a:latin typeface="Cambria Math" panose="02040503050406030204" pitchFamily="18" charset="0"/>
                                </a:rPr>
                                <m:t>𝑥</m:t>
                              </m:r>
                            </m:e>
                          </m:acc>
                          <m:r>
                            <a:rPr lang="en-US" sz="1800" b="0" i="1">
                              <a:latin typeface="Cambria Math" panose="02040503050406030204" pitchFamily="18" charset="0"/>
                            </a:rPr>
                            <m:t>,</m:t>
                          </m:r>
                          <m:r>
                            <a:rPr lang="en-US" sz="1800" b="0" i="1">
                              <a:latin typeface="Cambria Math" panose="02040503050406030204" pitchFamily="18" charset="0"/>
                            </a:rPr>
                            <m:t>𝑡</m:t>
                          </m:r>
                          <m:r>
                            <a:rPr lang="en-US" sz="1800" b="0" i="1">
                              <a:latin typeface="Cambria Math" panose="02040503050406030204" pitchFamily="18" charset="0"/>
                            </a:rPr>
                            <m:t>,</m:t>
                          </m:r>
                          <m:acc>
                            <m:accPr>
                              <m:chr m:val="⃗"/>
                              <m:ctrlPr>
                                <a:rPr lang="en-US" sz="1800" b="0" i="1">
                                  <a:latin typeface="Cambria Math" panose="02040503050406030204" pitchFamily="18" charset="0"/>
                                </a:rPr>
                              </m:ctrlPr>
                            </m:accPr>
                            <m:e>
                              <m:r>
                                <a:rPr lang="en-US" sz="1800" b="0" i="1">
                                  <a:latin typeface="Cambria Math" panose="02040503050406030204" pitchFamily="18" charset="0"/>
                                </a:rPr>
                                <m:t>𝑘</m:t>
                              </m:r>
                            </m:e>
                          </m:acc>
                          <m:r>
                            <a:rPr lang="en-US" sz="1800" b="0" i="1">
                              <a:latin typeface="Cambria Math" panose="02040503050406030204" pitchFamily="18" charset="0"/>
                            </a:rPr>
                            <m:t>,</m:t>
                          </m:r>
                          <m:r>
                            <a:rPr lang="en-US" sz="1800" b="0" i="1">
                              <a:latin typeface="Cambria Math" panose="02040503050406030204" pitchFamily="18" charset="0"/>
                            </a:rPr>
                            <m:t>𝜔</m:t>
                          </m:r>
                        </m:e>
                      </m:d>
                      <m:r>
                        <a:rPr lang="en-US" sz="1800" b="0" i="1">
                          <a:latin typeface="Cambria Math" panose="02040503050406030204" pitchFamily="18" charset="0"/>
                        </a:rPr>
                        <m:t>=−</m:t>
                      </m:r>
                      <m:r>
                        <a:rPr lang="en-US" sz="1800" b="0" i="1">
                          <a:latin typeface="Cambria Math" panose="02040503050406030204" pitchFamily="18" charset="0"/>
                        </a:rPr>
                        <m:t>𝐴</m:t>
                      </m:r>
                      <m:r>
                        <a:rPr lang="en-US" sz="1800" b="0" i="1">
                          <a:latin typeface="Cambria Math" panose="02040503050406030204" pitchFamily="18" charset="0"/>
                        </a:rPr>
                        <m:t> </m:t>
                      </m:r>
                      <m:sSup>
                        <m:sSupPr>
                          <m:ctrlPr>
                            <a:rPr lang="en-US" sz="1800" b="0" i="1">
                              <a:latin typeface="Cambria Math" panose="02040503050406030204" pitchFamily="18" charset="0"/>
                            </a:rPr>
                          </m:ctrlPr>
                        </m:sSupPr>
                        <m:e>
                          <m:r>
                            <a:rPr lang="en-US" sz="1800" b="0" i="1">
                              <a:latin typeface="Cambria Math" panose="02040503050406030204" pitchFamily="18" charset="0"/>
                            </a:rPr>
                            <m:t>𝜔</m:t>
                          </m:r>
                        </m:e>
                        <m:sup>
                          <m:r>
                            <a:rPr lang="en-US" sz="1800" b="0" i="1">
                              <a:latin typeface="Cambria Math" panose="02040503050406030204" pitchFamily="18" charset="0"/>
                            </a:rPr>
                            <m:t>2</m:t>
                          </m:r>
                        </m:sup>
                      </m:sSup>
                      <m:func>
                        <m:funcPr>
                          <m:ctrlPr>
                            <a:rPr lang="en-US" sz="1800" b="0" i="1">
                              <a:latin typeface="Cambria Math" panose="02040503050406030204" pitchFamily="18" charset="0"/>
                            </a:rPr>
                          </m:ctrlPr>
                        </m:funcPr>
                        <m:fName>
                          <m:r>
                            <m:rPr>
                              <m:sty m:val="p"/>
                            </m:rPr>
                            <a:rPr lang="en-US" sz="1800" b="0" i="0">
                              <a:latin typeface="Cambria Math" panose="02040503050406030204" pitchFamily="18" charset="0"/>
                            </a:rPr>
                            <m:t>cos</m:t>
                          </m:r>
                        </m:fName>
                        <m:e>
                          <m:d>
                            <m:dPr>
                              <m:ctrlPr>
                                <a:rPr lang="en-US" sz="1800" b="0" i="1">
                                  <a:latin typeface="Cambria Math" panose="02040503050406030204" pitchFamily="18" charset="0"/>
                                </a:rPr>
                              </m:ctrlPr>
                            </m:dPr>
                            <m:e>
                              <m:acc>
                                <m:accPr>
                                  <m:chr m:val="⃗"/>
                                  <m:ctrlPr>
                                    <a:rPr lang="en-US" sz="1800" b="0" i="1">
                                      <a:latin typeface="Cambria Math" panose="02040503050406030204" pitchFamily="18" charset="0"/>
                                    </a:rPr>
                                  </m:ctrlPr>
                                </m:accPr>
                                <m:e>
                                  <m:r>
                                    <a:rPr lang="en-US" sz="1800" b="0" i="1">
                                      <a:latin typeface="Cambria Math" panose="02040503050406030204" pitchFamily="18" charset="0"/>
                                    </a:rPr>
                                    <m:t>𝑘</m:t>
                                  </m:r>
                                </m:e>
                              </m:acc>
                              <m:r>
                                <a:rPr lang="en-US" sz="1800" b="0" i="1">
                                  <a:latin typeface="Cambria Math" panose="02040503050406030204" pitchFamily="18" charset="0"/>
                                </a:rPr>
                                <m:t>  ⋅</m:t>
                              </m:r>
                              <m:acc>
                                <m:accPr>
                                  <m:chr m:val="⃗"/>
                                  <m:ctrlPr>
                                    <a:rPr lang="en-US" sz="1800" b="0" i="1">
                                      <a:latin typeface="Cambria Math" panose="02040503050406030204" pitchFamily="18" charset="0"/>
                                    </a:rPr>
                                  </m:ctrlPr>
                                </m:accPr>
                                <m:e>
                                  <m:r>
                                    <a:rPr lang="en-US" sz="1800" b="0" i="1">
                                      <a:latin typeface="Cambria Math" panose="02040503050406030204" pitchFamily="18" charset="0"/>
                                    </a:rPr>
                                    <m:t>𝑥</m:t>
                                  </m:r>
                                </m:e>
                              </m:acc>
                              <m:r>
                                <a:rPr lang="en-US" sz="1800" b="0" i="1">
                                  <a:latin typeface="Cambria Math" panose="02040503050406030204" pitchFamily="18" charset="0"/>
                                </a:rPr>
                                <m:t>−</m:t>
                              </m:r>
                              <m:r>
                                <a:rPr lang="en-US" sz="1800" b="0" i="1">
                                  <a:latin typeface="Cambria Math" panose="02040503050406030204" pitchFamily="18" charset="0"/>
                                </a:rPr>
                                <m:t>𝜔</m:t>
                              </m:r>
                              <m:r>
                                <a:rPr lang="en-US" sz="1800" b="0" i="1">
                                  <a:latin typeface="Cambria Math" panose="02040503050406030204" pitchFamily="18" charset="0"/>
                                </a:rPr>
                                <m:t>𝑡</m:t>
                              </m:r>
                            </m:e>
                          </m:d>
                        </m:e>
                      </m:func>
                      <m:r>
                        <a:rPr lang="en-US" sz="1800" b="0" i="1">
                          <a:latin typeface="Cambria Math" panose="02040503050406030204" pitchFamily="18" charset="0"/>
                        </a:rPr>
                        <m:t>+ </m:t>
                      </m:r>
                      <m:r>
                        <a:rPr lang="en-US" sz="1800" b="0" i="1">
                          <a:latin typeface="Cambria Math" panose="02040503050406030204" pitchFamily="18" charset="0"/>
                        </a:rPr>
                        <m:t>𝜂</m:t>
                      </m:r>
                    </m:oMath>
                  </m:oMathPara>
                </a14:m>
                <a:endParaRPr lang="en-US" sz="1800" dirty="0"/>
              </a:p>
              <a:p>
                <a:pPr marL="0" indent="0">
                  <a:buNone/>
                </a:pPr>
                <a:endParaRPr lang="en-US" sz="2000" dirty="0"/>
              </a:p>
              <a:p>
                <a:pPr marL="0" indent="0">
                  <a:buNone/>
                </a:pPr>
                <a:r>
                  <a:rPr lang="en-US" sz="2000" dirty="0"/>
                  <a:t>Where </a:t>
                </a:r>
                <a14:m>
                  <m:oMath xmlns:m="http://schemas.openxmlformats.org/officeDocument/2006/math">
                    <m:r>
                      <a:rPr lang="en-US" sz="2000" b="0" i="1">
                        <a:latin typeface="Cambria Math" panose="02040503050406030204" pitchFamily="18" charset="0"/>
                      </a:rPr>
                      <m:t>𝜂</m:t>
                    </m:r>
                  </m:oMath>
                </a14:m>
                <a:r>
                  <a:rPr lang="en-US" sz="2000" dirty="0"/>
                  <a:t> is a zero mean Gaussian noise</a:t>
                </a:r>
              </a:p>
              <a:p>
                <a:pPr marL="0" indent="0">
                  <a:buNone/>
                </a:pPr>
                <a:r>
                  <a:rPr lang="en-US" sz="2000" dirty="0"/>
                  <a:t>The expectation value is then:</a:t>
                </a:r>
              </a:p>
              <a:p>
                <a:pPr marL="0" indent="0">
                  <a:buNone/>
                </a:pPr>
                <a:endParaRPr lang="en-US" sz="2000"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1800" b="0" i="1">
                          <a:latin typeface="Cambria Math" panose="02040503050406030204" pitchFamily="18" charset="0"/>
                        </a:rPr>
                        <m:t>𝐸</m:t>
                      </m:r>
                      <m:r>
                        <a:rPr lang="en-US" sz="1800" b="0" i="1">
                          <a:latin typeface="Cambria Math" panose="02040503050406030204" pitchFamily="18" charset="0"/>
                        </a:rPr>
                        <m:t>(</m:t>
                      </m:r>
                      <m:r>
                        <a:rPr lang="en-US" sz="1800" b="0" i="1">
                          <a:latin typeface="Cambria Math" panose="02040503050406030204" pitchFamily="18" charset="0"/>
                        </a:rPr>
                        <m:t>𝑎</m:t>
                      </m:r>
                      <m:d>
                        <m:dPr>
                          <m:ctrlPr>
                            <a:rPr lang="en-US" sz="1800" b="0" i="1">
                              <a:latin typeface="Cambria Math" panose="02040503050406030204" pitchFamily="18" charset="0"/>
                            </a:rPr>
                          </m:ctrlPr>
                        </m:dPr>
                        <m:e>
                          <m:acc>
                            <m:accPr>
                              <m:chr m:val="⃗"/>
                              <m:ctrlPr>
                                <a:rPr lang="en-US" sz="1800" b="0" i="1">
                                  <a:latin typeface="Cambria Math" panose="02040503050406030204" pitchFamily="18" charset="0"/>
                                </a:rPr>
                              </m:ctrlPr>
                            </m:accPr>
                            <m:e>
                              <m:r>
                                <a:rPr lang="en-US" sz="1800" b="0" i="1">
                                  <a:latin typeface="Cambria Math" panose="02040503050406030204" pitchFamily="18" charset="0"/>
                                </a:rPr>
                                <m:t>𝑥</m:t>
                              </m:r>
                            </m:e>
                          </m:acc>
                          <m:r>
                            <a:rPr lang="en-US" sz="1800" b="0" i="1">
                              <a:latin typeface="Cambria Math" panose="02040503050406030204" pitchFamily="18" charset="0"/>
                            </a:rPr>
                            <m:t>,</m:t>
                          </m:r>
                          <m:r>
                            <a:rPr lang="en-US" sz="1800" b="0" i="1">
                              <a:latin typeface="Cambria Math" panose="02040503050406030204" pitchFamily="18" charset="0"/>
                            </a:rPr>
                            <m:t>𝑡</m:t>
                          </m:r>
                          <m:r>
                            <a:rPr lang="en-US" sz="1800" b="0" i="1">
                              <a:latin typeface="Cambria Math" panose="02040503050406030204" pitchFamily="18" charset="0"/>
                            </a:rPr>
                            <m:t>,</m:t>
                          </m:r>
                          <m:acc>
                            <m:accPr>
                              <m:chr m:val="⃗"/>
                              <m:ctrlPr>
                                <a:rPr lang="en-US" sz="1800" b="0" i="1">
                                  <a:latin typeface="Cambria Math" panose="02040503050406030204" pitchFamily="18" charset="0"/>
                                </a:rPr>
                              </m:ctrlPr>
                            </m:accPr>
                            <m:e>
                              <m:r>
                                <a:rPr lang="en-US" sz="1800" b="0" i="1">
                                  <a:latin typeface="Cambria Math" panose="02040503050406030204" pitchFamily="18" charset="0"/>
                                </a:rPr>
                                <m:t>𝑘</m:t>
                              </m:r>
                            </m:e>
                          </m:acc>
                          <m:r>
                            <a:rPr lang="en-US" sz="1800" b="0" i="1">
                              <a:latin typeface="Cambria Math" panose="02040503050406030204" pitchFamily="18" charset="0"/>
                            </a:rPr>
                            <m:t>,</m:t>
                          </m:r>
                          <m:r>
                            <a:rPr lang="en-US" sz="1800" b="0" i="1">
                              <a:latin typeface="Cambria Math" panose="02040503050406030204" pitchFamily="18" charset="0"/>
                            </a:rPr>
                            <m:t>𝜔</m:t>
                          </m:r>
                        </m:e>
                      </m:d>
                      <m:r>
                        <a:rPr lang="en-US" sz="1800" b="0" i="1">
                          <a:latin typeface="Cambria Math" panose="02040503050406030204" pitchFamily="18" charset="0"/>
                        </a:rPr>
                        <m:t>)=−</m:t>
                      </m:r>
                      <m:r>
                        <a:rPr lang="en-US" sz="1800" b="0" i="1">
                          <a:latin typeface="Cambria Math" panose="02040503050406030204" pitchFamily="18" charset="0"/>
                        </a:rPr>
                        <m:t>𝐴</m:t>
                      </m:r>
                      <m:r>
                        <a:rPr lang="en-US" sz="1800" b="0" i="1">
                          <a:latin typeface="Cambria Math" panose="02040503050406030204" pitchFamily="18" charset="0"/>
                        </a:rPr>
                        <m:t> </m:t>
                      </m:r>
                      <m:sSup>
                        <m:sSupPr>
                          <m:ctrlPr>
                            <a:rPr lang="en-US" sz="1800" b="0" i="1">
                              <a:latin typeface="Cambria Math" panose="02040503050406030204" pitchFamily="18" charset="0"/>
                            </a:rPr>
                          </m:ctrlPr>
                        </m:sSupPr>
                        <m:e>
                          <m:r>
                            <a:rPr lang="en-US" sz="1800" b="0" i="1">
                              <a:latin typeface="Cambria Math" panose="02040503050406030204" pitchFamily="18" charset="0"/>
                            </a:rPr>
                            <m:t>𝜔</m:t>
                          </m:r>
                        </m:e>
                        <m:sup>
                          <m:r>
                            <a:rPr lang="en-US" sz="1800" b="0" i="1">
                              <a:latin typeface="Cambria Math" panose="02040503050406030204" pitchFamily="18" charset="0"/>
                            </a:rPr>
                            <m:t>2</m:t>
                          </m:r>
                        </m:sup>
                      </m:sSup>
                      <m:func>
                        <m:funcPr>
                          <m:ctrlPr>
                            <a:rPr lang="en-US" sz="1800" b="0" i="1">
                              <a:latin typeface="Cambria Math" panose="02040503050406030204" pitchFamily="18" charset="0"/>
                            </a:rPr>
                          </m:ctrlPr>
                        </m:funcPr>
                        <m:fName>
                          <m:r>
                            <m:rPr>
                              <m:sty m:val="p"/>
                            </m:rPr>
                            <a:rPr lang="en-US" sz="1800" b="0" i="0">
                              <a:latin typeface="Cambria Math" panose="02040503050406030204" pitchFamily="18" charset="0"/>
                            </a:rPr>
                            <m:t>cos</m:t>
                          </m:r>
                        </m:fName>
                        <m:e>
                          <m:d>
                            <m:dPr>
                              <m:ctrlPr>
                                <a:rPr lang="en-US" sz="1800" b="0" i="1">
                                  <a:latin typeface="Cambria Math" panose="02040503050406030204" pitchFamily="18" charset="0"/>
                                </a:rPr>
                              </m:ctrlPr>
                            </m:dPr>
                            <m:e>
                              <m:acc>
                                <m:accPr>
                                  <m:chr m:val="⃗"/>
                                  <m:ctrlPr>
                                    <a:rPr lang="en-US" sz="1800" b="0" i="1">
                                      <a:latin typeface="Cambria Math" panose="02040503050406030204" pitchFamily="18" charset="0"/>
                                    </a:rPr>
                                  </m:ctrlPr>
                                </m:accPr>
                                <m:e>
                                  <m:r>
                                    <a:rPr lang="en-US" sz="1800" b="0" i="1">
                                      <a:latin typeface="Cambria Math" panose="02040503050406030204" pitchFamily="18" charset="0"/>
                                    </a:rPr>
                                    <m:t>𝑘</m:t>
                                  </m:r>
                                </m:e>
                              </m:acc>
                              <m:r>
                                <a:rPr lang="en-US" sz="1800" b="0" i="1">
                                  <a:latin typeface="Cambria Math" panose="02040503050406030204" pitchFamily="18" charset="0"/>
                                </a:rPr>
                                <m:t>  ⋅</m:t>
                              </m:r>
                              <m:acc>
                                <m:accPr>
                                  <m:chr m:val="⃗"/>
                                  <m:ctrlPr>
                                    <a:rPr lang="en-US" sz="1800" b="0" i="1">
                                      <a:latin typeface="Cambria Math" panose="02040503050406030204" pitchFamily="18" charset="0"/>
                                    </a:rPr>
                                  </m:ctrlPr>
                                </m:accPr>
                                <m:e>
                                  <m:r>
                                    <a:rPr lang="en-US" sz="1800" b="0" i="1">
                                      <a:latin typeface="Cambria Math" panose="02040503050406030204" pitchFamily="18" charset="0"/>
                                    </a:rPr>
                                    <m:t>𝑥</m:t>
                                  </m:r>
                                </m:e>
                              </m:acc>
                              <m:r>
                                <a:rPr lang="en-US" sz="1800" b="0" i="1">
                                  <a:latin typeface="Cambria Math" panose="02040503050406030204" pitchFamily="18" charset="0"/>
                                </a:rPr>
                                <m:t>−</m:t>
                              </m:r>
                              <m:r>
                                <a:rPr lang="en-US" sz="1800" b="0" i="1">
                                  <a:latin typeface="Cambria Math" panose="02040503050406030204" pitchFamily="18" charset="0"/>
                                </a:rPr>
                                <m:t>𝜔</m:t>
                              </m:r>
                              <m:r>
                                <a:rPr lang="en-US" sz="1800" b="0" i="1">
                                  <a:latin typeface="Cambria Math" panose="02040503050406030204" pitchFamily="18" charset="0"/>
                                </a:rPr>
                                <m:t>𝑡</m:t>
                              </m:r>
                            </m:e>
                          </m:d>
                        </m:e>
                      </m:func>
                    </m:oMath>
                  </m:oMathPara>
                </a14:m>
                <a:endParaRPr lang="en-US" sz="1800" dirty="0"/>
              </a:p>
            </p:txBody>
          </p:sp>
        </mc:Choice>
        <mc:Fallback xmlns="">
          <p:sp>
            <p:nvSpPr>
              <p:cNvPr id="3" name="Content Placeholder 2">
                <a:extLst>
                  <a:ext uri="{FF2B5EF4-FFF2-40B4-BE49-F238E27FC236}">
                    <a16:creationId xmlns:a16="http://schemas.microsoft.com/office/drawing/2014/main" id="{AACD5E49-DC72-2C48-B2BD-273A6B67ACD4}"/>
                  </a:ext>
                </a:extLst>
              </p:cNvPr>
              <p:cNvSpPr>
                <a:spLocks noGrp="1" noRot="1" noChangeAspect="1" noMove="1" noResize="1" noEditPoints="1" noAdjustHandles="1" noChangeArrowheads="1" noChangeShapeType="1" noTextEdit="1"/>
              </p:cNvSpPr>
              <p:nvPr>
                <p:ph idx="1"/>
              </p:nvPr>
            </p:nvSpPr>
            <p:spPr>
              <a:xfrm>
                <a:off x="82378" y="2438400"/>
                <a:ext cx="4554381" cy="3785419"/>
              </a:xfrm>
              <a:blipFill>
                <a:blip r:embed="rId2"/>
                <a:stretch>
                  <a:fillRect l="-1389"/>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940BD95-E5DA-CA42-B640-30AAC11F8D3B}"/>
              </a:ext>
            </a:extLst>
          </p:cNvPr>
          <p:cNvPicPr>
            <a:picLocks noChangeAspect="1"/>
          </p:cNvPicPr>
          <p:nvPr/>
        </p:nvPicPr>
        <p:blipFill>
          <a:blip r:embed="rId3"/>
          <a:srcRect/>
          <a:stretch/>
        </p:blipFill>
        <p:spPr>
          <a:xfrm>
            <a:off x="5120975" y="958184"/>
            <a:ext cx="6586810" cy="4940108"/>
          </a:xfrm>
          <a:prstGeom prst="rect">
            <a:avLst/>
          </a:prstGeom>
          <a:effectLst/>
        </p:spPr>
      </p:pic>
    </p:spTree>
    <p:extLst>
      <p:ext uri="{BB962C8B-B14F-4D97-AF65-F5344CB8AC3E}">
        <p14:creationId xmlns:p14="http://schemas.microsoft.com/office/powerpoint/2010/main" val="1271080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52996-1F90-1748-917B-EC9AF7C7D10C}"/>
              </a:ext>
            </a:extLst>
          </p:cNvPr>
          <p:cNvSpPr>
            <a:spLocks noGrp="1"/>
          </p:cNvSpPr>
          <p:nvPr>
            <p:ph type="title"/>
          </p:nvPr>
        </p:nvSpPr>
        <p:spPr>
          <a:xfrm>
            <a:off x="648929" y="629266"/>
            <a:ext cx="3505495" cy="1622321"/>
          </a:xfrm>
        </p:spPr>
        <p:txBody>
          <a:bodyPr>
            <a:normAutofit/>
          </a:bodyPr>
          <a:lstStyle/>
          <a:p>
            <a:r>
              <a:rPr lang="en-US" sz="3700" dirty="0"/>
              <a:t>Noisy Acceleration Amplitude</a:t>
            </a:r>
          </a:p>
        </p:txBody>
      </p:sp>
      <p:sp>
        <p:nvSpPr>
          <p:cNvPr id="9" name="Content Placeholder 8">
            <a:extLst>
              <a:ext uri="{FF2B5EF4-FFF2-40B4-BE49-F238E27FC236}">
                <a16:creationId xmlns:a16="http://schemas.microsoft.com/office/drawing/2014/main" id="{1A45389F-DC93-4FD5-AE01-1910A14BC800}"/>
              </a:ext>
            </a:extLst>
          </p:cNvPr>
          <p:cNvSpPr>
            <a:spLocks noGrp="1"/>
          </p:cNvSpPr>
          <p:nvPr>
            <p:ph idx="1"/>
          </p:nvPr>
        </p:nvSpPr>
        <p:spPr>
          <a:xfrm>
            <a:off x="648931" y="2438400"/>
            <a:ext cx="3505494" cy="3785419"/>
          </a:xfrm>
        </p:spPr>
        <p:txBody>
          <a:bodyPr>
            <a:normAutofit/>
          </a:bodyPr>
          <a:lstStyle/>
          <a:p>
            <a:pPr marL="0" indent="0">
              <a:buNone/>
            </a:pPr>
            <a:r>
              <a:rPr lang="en-US" sz="2000" dirty="0"/>
              <a:t>Amplitude, </a:t>
            </a:r>
            <a:r>
              <a:rPr lang="en-US" sz="2000"/>
              <a:t>np.abs</a:t>
            </a:r>
            <a:r>
              <a:rPr lang="en-US" sz="2000" dirty="0"/>
              <a:t>, over angular frequency squared</a:t>
            </a:r>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EC7771F-42C1-1E4E-8989-D0F4CAD3E9F7}"/>
              </a:ext>
            </a:extLst>
          </p:cNvPr>
          <p:cNvPicPr>
            <a:picLocks noChangeAspect="1"/>
          </p:cNvPicPr>
          <p:nvPr/>
        </p:nvPicPr>
        <p:blipFill>
          <a:blip r:embed="rId2"/>
          <a:srcRect/>
          <a:stretch/>
        </p:blipFill>
        <p:spPr>
          <a:xfrm>
            <a:off x="5123688" y="958498"/>
            <a:ext cx="6586392" cy="4939794"/>
          </a:xfrm>
          <a:prstGeom prst="rect">
            <a:avLst/>
          </a:prstGeom>
          <a:effectLst/>
        </p:spPr>
      </p:pic>
    </p:spTree>
    <p:extLst>
      <p:ext uri="{BB962C8B-B14F-4D97-AF65-F5344CB8AC3E}">
        <p14:creationId xmlns:p14="http://schemas.microsoft.com/office/powerpoint/2010/main" val="2223396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3D4DE-80A1-D741-8547-41096B00B86F}"/>
              </a:ext>
            </a:extLst>
          </p:cNvPr>
          <p:cNvSpPr>
            <a:spLocks noGrp="1"/>
          </p:cNvSpPr>
          <p:nvPr>
            <p:ph type="title"/>
          </p:nvPr>
        </p:nvSpPr>
        <p:spPr>
          <a:xfrm>
            <a:off x="648929" y="629266"/>
            <a:ext cx="3505495" cy="1622321"/>
          </a:xfrm>
        </p:spPr>
        <p:txBody>
          <a:bodyPr>
            <a:normAutofit/>
          </a:bodyPr>
          <a:lstStyle/>
          <a:p>
            <a:r>
              <a:rPr lang="en-US" dirty="0"/>
              <a:t>Wave Height</a:t>
            </a: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6F9B42-FF1D-0347-8202-48FF1CB7ED8A}"/>
                  </a:ext>
                </a:extLst>
              </p:cNvPr>
              <p:cNvSpPr>
                <a:spLocks noGrp="1"/>
              </p:cNvSpPr>
              <p:nvPr>
                <p:ph idx="1"/>
              </p:nvPr>
            </p:nvSpPr>
            <p:spPr>
              <a:xfrm>
                <a:off x="648931" y="2438400"/>
                <a:ext cx="3505494" cy="3785419"/>
              </a:xfrm>
            </p:spPr>
            <p:txBody>
              <a:bodyPr>
                <a:normAutofit/>
              </a:bodyPr>
              <a:lstStyle/>
              <a:p>
                <a:pPr marL="0" indent="0">
                  <a:buNone/>
                </a:pPr>
                <a:r>
                  <a:rPr lang="en-US" sz="1100" dirty="0"/>
                  <a:t>For a wave train we can write the wave height as:</a:t>
                </a:r>
              </a:p>
              <a:p>
                <a:pPr marL="0" indent="0">
                  <a:buNone/>
                </a:pPr>
                <a:endParaRPr lang="en-US" sz="1100"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sz="1100" b="0" i="1">
                          <a:latin typeface="Cambria Math" panose="02040503050406030204" pitchFamily="18" charset="0"/>
                        </a:rPr>
                        <m:t>𝑧</m:t>
                      </m:r>
                      <m:d>
                        <m:dPr>
                          <m:ctrlPr>
                            <a:rPr lang="en-US" sz="1100" b="0" i="1">
                              <a:latin typeface="Cambria Math" panose="02040503050406030204" pitchFamily="18" charset="0"/>
                            </a:rPr>
                          </m:ctrlPr>
                        </m:dPr>
                        <m:e>
                          <m:r>
                            <a:rPr lang="en-US" sz="1100" b="0" i="1">
                              <a:latin typeface="Cambria Math" panose="02040503050406030204" pitchFamily="18" charset="0"/>
                            </a:rPr>
                            <m:t>𝑥</m:t>
                          </m:r>
                          <m:r>
                            <a:rPr lang="en-US" sz="1100" b="0" i="1">
                              <a:latin typeface="Cambria Math" panose="02040503050406030204" pitchFamily="18" charset="0"/>
                            </a:rPr>
                            <m:t>,</m:t>
                          </m:r>
                          <m:r>
                            <a:rPr lang="en-US" sz="1100" b="0" i="1">
                              <a:latin typeface="Cambria Math" panose="02040503050406030204" pitchFamily="18" charset="0"/>
                            </a:rPr>
                            <m:t>𝑡</m:t>
                          </m:r>
                          <m:r>
                            <a:rPr lang="en-US" sz="1100" b="0" i="1">
                              <a:latin typeface="Cambria Math" panose="02040503050406030204" pitchFamily="18" charset="0"/>
                            </a:rPr>
                            <m:t>,</m:t>
                          </m:r>
                          <m:r>
                            <a:rPr lang="en-US" sz="1100" b="0" i="1">
                              <a:latin typeface="Cambria Math" panose="02040503050406030204" pitchFamily="18" charset="0"/>
                            </a:rPr>
                            <m:t>𝑘</m:t>
                          </m:r>
                          <m:r>
                            <a:rPr lang="en-US" sz="1100" b="0" i="1">
                              <a:latin typeface="Cambria Math" panose="02040503050406030204" pitchFamily="18" charset="0"/>
                            </a:rPr>
                            <m:t>,</m:t>
                          </m:r>
                          <m:r>
                            <a:rPr lang="en-US" sz="1100" b="0" i="1">
                              <a:latin typeface="Cambria Math" panose="02040503050406030204" pitchFamily="18" charset="0"/>
                            </a:rPr>
                            <m:t>𝜔</m:t>
                          </m:r>
                        </m:e>
                      </m:d>
                      <m:r>
                        <a:rPr lang="en-US" sz="1100" b="0" i="1">
                          <a:latin typeface="Cambria Math" panose="02040503050406030204" pitchFamily="18" charset="0"/>
                        </a:rPr>
                        <m:t>=</m:t>
                      </m:r>
                      <m:r>
                        <a:rPr lang="en-US" sz="1100" b="0" i="1">
                          <a:latin typeface="Cambria Math" panose="02040503050406030204" pitchFamily="18" charset="0"/>
                        </a:rPr>
                        <m:t>𝐴</m:t>
                      </m:r>
                      <m:func>
                        <m:funcPr>
                          <m:ctrlPr>
                            <a:rPr lang="en-US" sz="1100" b="0" i="1">
                              <a:latin typeface="Cambria Math" panose="02040503050406030204" pitchFamily="18" charset="0"/>
                            </a:rPr>
                          </m:ctrlPr>
                        </m:funcPr>
                        <m:fName>
                          <m:r>
                            <m:rPr>
                              <m:sty m:val="p"/>
                            </m:rPr>
                            <a:rPr lang="en-US" sz="1100" b="0" i="0">
                              <a:latin typeface="Cambria Math" panose="02040503050406030204" pitchFamily="18" charset="0"/>
                            </a:rPr>
                            <m:t>cos</m:t>
                          </m:r>
                        </m:fName>
                        <m:e>
                          <m:d>
                            <m:dPr>
                              <m:ctrlPr>
                                <a:rPr lang="en-US" sz="1100" b="0" i="1">
                                  <a:latin typeface="Cambria Math" panose="02040503050406030204" pitchFamily="18" charset="0"/>
                                </a:rPr>
                              </m:ctrlPr>
                            </m:dPr>
                            <m:e>
                              <m:r>
                                <a:rPr lang="en-US" sz="1100" b="0" i="1">
                                  <a:latin typeface="Cambria Math" panose="02040503050406030204" pitchFamily="18" charset="0"/>
                                </a:rPr>
                                <m:t>𝑘𝑥</m:t>
                              </m:r>
                              <m:r>
                                <a:rPr lang="en-US" sz="1100" b="0" i="1">
                                  <a:latin typeface="Cambria Math" panose="02040503050406030204" pitchFamily="18" charset="0"/>
                                </a:rPr>
                                <m:t> −</m:t>
                              </m:r>
                              <m:r>
                                <a:rPr lang="en-US" sz="1100" b="0" i="1">
                                  <a:latin typeface="Cambria Math" panose="02040503050406030204" pitchFamily="18" charset="0"/>
                                </a:rPr>
                                <m:t>𝜔</m:t>
                              </m:r>
                              <m:r>
                                <a:rPr lang="en-US" sz="1100" b="0" i="1">
                                  <a:latin typeface="Cambria Math" panose="02040503050406030204" pitchFamily="18" charset="0"/>
                                </a:rPr>
                                <m:t>𝑡</m:t>
                              </m:r>
                              <m:r>
                                <a:rPr lang="en-US" sz="1100" b="0" i="1">
                                  <a:latin typeface="Cambria Math" panose="02040503050406030204" pitchFamily="18" charset="0"/>
                                </a:rPr>
                                <m:t>+</m:t>
                              </m:r>
                              <m:r>
                                <a:rPr lang="en-US" sz="1100" b="0" i="1">
                                  <a:latin typeface="Cambria Math" panose="02040503050406030204" pitchFamily="18" charset="0"/>
                                </a:rPr>
                                <m:t>𝜙</m:t>
                              </m:r>
                            </m:e>
                          </m:d>
                        </m:e>
                      </m:func>
                    </m:oMath>
                  </m:oMathPara>
                </a14:m>
                <a:endParaRPr lang="en-US" sz="1100" b="0" i="1" dirty="0">
                  <a:latin typeface="Cambria Math" panose="02040503050406030204" pitchFamily="18" charset="0"/>
                </a:endParaRPr>
              </a:p>
              <a:p>
                <a:pPr marL="0" indent="0">
                  <a:buNone/>
                </a:pPr>
                <a:endParaRPr lang="en-US" sz="1100" b="0" i="1" dirty="0">
                  <a:latin typeface="Cambria Math" panose="02040503050406030204" pitchFamily="18" charset="0"/>
                </a:endParaRPr>
              </a:p>
              <a:p>
                <a14:m>
                  <m:oMath xmlns:m="http://schemas.openxmlformats.org/officeDocument/2006/math">
                    <m:r>
                      <a:rPr lang="en-US" sz="1100" b="0" i="1">
                        <a:latin typeface="Cambria Math" panose="02040503050406030204" pitchFamily="18" charset="0"/>
                      </a:rPr>
                      <m:t>𝐴</m:t>
                    </m:r>
                  </m:oMath>
                </a14:m>
                <a:r>
                  <a:rPr lang="en-US" sz="1100" b="0" dirty="0"/>
                  <a:t> amplitude</a:t>
                </a:r>
              </a:p>
              <a:p>
                <a14:m>
                  <m:oMath xmlns:m="http://schemas.openxmlformats.org/officeDocument/2006/math">
                    <m:r>
                      <a:rPr lang="en-US" sz="1100" b="0" i="1">
                        <a:latin typeface="Cambria Math" panose="02040503050406030204" pitchFamily="18" charset="0"/>
                      </a:rPr>
                      <m:t>𝑥</m:t>
                    </m:r>
                  </m:oMath>
                </a14:m>
                <a:r>
                  <a:rPr lang="en-US" sz="1100" dirty="0"/>
                  <a:t> position</a:t>
                </a:r>
              </a:p>
              <a:p>
                <a14:m>
                  <m:oMath xmlns:m="http://schemas.openxmlformats.org/officeDocument/2006/math">
                    <m:r>
                      <a:rPr lang="en-US" sz="1100" b="0" i="1">
                        <a:latin typeface="Cambria Math" panose="02040503050406030204" pitchFamily="18" charset="0"/>
                      </a:rPr>
                      <m:t>𝑡</m:t>
                    </m:r>
                  </m:oMath>
                </a14:m>
                <a:r>
                  <a:rPr lang="en-US" sz="1100" dirty="0"/>
                  <a:t> time</a:t>
                </a:r>
              </a:p>
              <a:p>
                <a14:m>
                  <m:oMath xmlns:m="http://schemas.openxmlformats.org/officeDocument/2006/math">
                    <m:r>
                      <a:rPr lang="en-US" sz="1100" b="0" i="1">
                        <a:latin typeface="Cambria Math" panose="02040503050406030204" pitchFamily="18" charset="0"/>
                      </a:rPr>
                      <m:t>𝑘</m:t>
                    </m:r>
                    <m:r>
                      <a:rPr lang="en-US" sz="1100" b="0" i="1">
                        <a:latin typeface="Cambria Math" panose="02040503050406030204" pitchFamily="18" charset="0"/>
                      </a:rPr>
                      <m:t>=</m:t>
                    </m:r>
                    <m:f>
                      <m:fPr>
                        <m:ctrlPr>
                          <a:rPr lang="en-US" sz="1100" b="0" i="1">
                            <a:latin typeface="Cambria Math" panose="02040503050406030204" pitchFamily="18" charset="0"/>
                          </a:rPr>
                        </m:ctrlPr>
                      </m:fPr>
                      <m:num>
                        <m:r>
                          <a:rPr lang="en-US" sz="1100" b="0" i="1">
                            <a:latin typeface="Cambria Math" panose="02040503050406030204" pitchFamily="18" charset="0"/>
                          </a:rPr>
                          <m:t>2 </m:t>
                        </m:r>
                        <m:r>
                          <a:rPr lang="en-US" sz="1100" b="0" i="1">
                            <a:latin typeface="Cambria Math" panose="02040503050406030204" pitchFamily="18" charset="0"/>
                          </a:rPr>
                          <m:t>𝜋</m:t>
                        </m:r>
                      </m:num>
                      <m:den>
                        <m:r>
                          <a:rPr lang="en-US" sz="1100" b="0" i="1">
                            <a:latin typeface="Cambria Math" panose="02040503050406030204" pitchFamily="18" charset="0"/>
                          </a:rPr>
                          <m:t>𝜆</m:t>
                        </m:r>
                      </m:den>
                    </m:f>
                  </m:oMath>
                </a14:m>
                <a:r>
                  <a:rPr lang="en-US" sz="1100" dirty="0"/>
                  <a:t> wave number</a:t>
                </a:r>
              </a:p>
              <a:p>
                <a14:m>
                  <m:oMath xmlns:m="http://schemas.openxmlformats.org/officeDocument/2006/math">
                    <m:r>
                      <a:rPr lang="en-US" sz="1100" b="0" i="1">
                        <a:latin typeface="Cambria Math" panose="02040503050406030204" pitchFamily="18" charset="0"/>
                      </a:rPr>
                      <m:t>𝜆</m:t>
                    </m:r>
                  </m:oMath>
                </a14:m>
                <a:r>
                  <a:rPr lang="en-US" sz="1100" dirty="0"/>
                  <a:t> wavelength</a:t>
                </a:r>
              </a:p>
              <a:p>
                <a14:m>
                  <m:oMath xmlns:m="http://schemas.openxmlformats.org/officeDocument/2006/math">
                    <m:r>
                      <a:rPr lang="en-US" sz="1100" b="0" i="1">
                        <a:latin typeface="Cambria Math" panose="02040503050406030204" pitchFamily="18" charset="0"/>
                      </a:rPr>
                      <m:t>𝜔</m:t>
                    </m:r>
                    <m:r>
                      <a:rPr lang="en-US" sz="1100" b="0" i="1">
                        <a:latin typeface="Cambria Math" panose="02040503050406030204" pitchFamily="18" charset="0"/>
                      </a:rPr>
                      <m:t>=</m:t>
                    </m:r>
                    <m:f>
                      <m:fPr>
                        <m:ctrlPr>
                          <a:rPr lang="en-US" sz="1100" b="0" i="1">
                            <a:latin typeface="Cambria Math" panose="02040503050406030204" pitchFamily="18" charset="0"/>
                          </a:rPr>
                        </m:ctrlPr>
                      </m:fPr>
                      <m:num>
                        <m:r>
                          <a:rPr lang="en-US" sz="1100" b="0" i="1">
                            <a:latin typeface="Cambria Math" panose="02040503050406030204" pitchFamily="18" charset="0"/>
                          </a:rPr>
                          <m:t>2 </m:t>
                        </m:r>
                        <m:r>
                          <a:rPr lang="en-US" sz="1100" b="0" i="1">
                            <a:latin typeface="Cambria Math" panose="02040503050406030204" pitchFamily="18" charset="0"/>
                          </a:rPr>
                          <m:t>𝜋</m:t>
                        </m:r>
                      </m:num>
                      <m:den>
                        <m:r>
                          <a:rPr lang="en-US" sz="1100" b="0" i="1">
                            <a:latin typeface="Cambria Math" panose="02040503050406030204" pitchFamily="18" charset="0"/>
                          </a:rPr>
                          <m:t>𝜏</m:t>
                        </m:r>
                      </m:den>
                    </m:f>
                  </m:oMath>
                </a14:m>
                <a:r>
                  <a:rPr lang="en-US" sz="1100" dirty="0"/>
                  <a:t> angular frequency</a:t>
                </a:r>
              </a:p>
              <a:p>
                <a14:m>
                  <m:oMath xmlns:m="http://schemas.openxmlformats.org/officeDocument/2006/math">
                    <m:r>
                      <a:rPr lang="en-US" sz="1100" b="0" i="1">
                        <a:latin typeface="Cambria Math" panose="02040503050406030204" pitchFamily="18" charset="0"/>
                      </a:rPr>
                      <m:t>𝜏</m:t>
                    </m:r>
                  </m:oMath>
                </a14:m>
                <a:r>
                  <a:rPr lang="en-US" sz="1100" dirty="0"/>
                  <a:t> wave period</a:t>
                </a:r>
              </a:p>
              <a:p>
                <a14:m>
                  <m:oMath xmlns:m="http://schemas.openxmlformats.org/officeDocument/2006/math">
                    <m:r>
                      <a:rPr lang="en-US" sz="1100" b="0" i="1">
                        <a:latin typeface="Cambria Math" panose="02040503050406030204" pitchFamily="18" charset="0"/>
                      </a:rPr>
                      <m:t>𝑓</m:t>
                    </m:r>
                    <m:r>
                      <a:rPr lang="en-US" sz="1100" b="0" i="1">
                        <a:latin typeface="Cambria Math" panose="02040503050406030204" pitchFamily="18" charset="0"/>
                      </a:rPr>
                      <m:t>=1/</m:t>
                    </m:r>
                    <m:r>
                      <a:rPr lang="en-US" sz="1100" b="0" i="1">
                        <a:latin typeface="Cambria Math" panose="02040503050406030204" pitchFamily="18" charset="0"/>
                      </a:rPr>
                      <m:t>𝜏</m:t>
                    </m:r>
                  </m:oMath>
                </a14:m>
                <a:r>
                  <a:rPr lang="en-US" sz="1100" dirty="0"/>
                  <a:t> frequency</a:t>
                </a:r>
              </a:p>
              <a:p>
                <a14:m>
                  <m:oMath xmlns:m="http://schemas.openxmlformats.org/officeDocument/2006/math">
                    <m:r>
                      <a:rPr lang="en-US" sz="1100" b="0" i="1">
                        <a:latin typeface="Cambria Math" panose="02040503050406030204" pitchFamily="18" charset="0"/>
                      </a:rPr>
                      <m:t>𝜙</m:t>
                    </m:r>
                  </m:oMath>
                </a14:m>
                <a:r>
                  <a:rPr lang="en-US" sz="1100" dirty="0"/>
                  <a:t> is the phase</a:t>
                </a:r>
              </a:p>
              <a:p>
                <a:endParaRPr lang="en-US" sz="1100" dirty="0"/>
              </a:p>
            </p:txBody>
          </p:sp>
        </mc:Choice>
        <mc:Fallback xmlns="">
          <p:sp>
            <p:nvSpPr>
              <p:cNvPr id="3" name="Content Placeholder 2">
                <a:extLst>
                  <a:ext uri="{FF2B5EF4-FFF2-40B4-BE49-F238E27FC236}">
                    <a16:creationId xmlns:a16="http://schemas.microsoft.com/office/drawing/2014/main" id="{806F9B42-FF1D-0347-8202-48FF1CB7ED8A}"/>
                  </a:ext>
                </a:extLst>
              </p:cNvPr>
              <p:cNvSpPr>
                <a:spLocks noGrp="1" noRot="1" noChangeAspect="1" noMove="1" noResize="1" noEditPoints="1" noAdjustHandles="1" noChangeArrowheads="1" noChangeShapeType="1" noTextEdit="1"/>
              </p:cNvSpPr>
              <p:nvPr>
                <p:ph idx="1"/>
              </p:nvPr>
            </p:nvSpPr>
            <p:spPr>
              <a:xfrm>
                <a:off x="648931" y="2438400"/>
                <a:ext cx="3505494" cy="3785419"/>
              </a:xfrm>
              <a:blipFill>
                <a:blip r:embed="rId4"/>
                <a:stretch>
                  <a:fillRect t="-334"/>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example00" descr="example00">
            <a:hlinkClick r:id="" action="ppaction://media"/>
            <a:extLst>
              <a:ext uri="{FF2B5EF4-FFF2-40B4-BE49-F238E27FC236}">
                <a16:creationId xmlns:a16="http://schemas.microsoft.com/office/drawing/2014/main" id="{0A51E9DC-5328-014B-B5C4-44499C93F7E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19810" y="955590"/>
            <a:ext cx="6584098" cy="4938072"/>
          </a:xfrm>
          <a:prstGeom prst="rect">
            <a:avLst/>
          </a:prstGeom>
          <a:effectLst/>
        </p:spPr>
      </p:pic>
    </p:spTree>
    <p:extLst>
      <p:ext uri="{BB962C8B-B14F-4D97-AF65-F5344CB8AC3E}">
        <p14:creationId xmlns:p14="http://schemas.microsoft.com/office/powerpoint/2010/main" val="86408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3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B5765-1C96-F548-B5C1-109E585EE89C}"/>
              </a:ext>
            </a:extLst>
          </p:cNvPr>
          <p:cNvSpPr>
            <a:spLocks noGrp="1"/>
          </p:cNvSpPr>
          <p:nvPr>
            <p:ph type="title"/>
          </p:nvPr>
        </p:nvSpPr>
        <p:spPr/>
        <p:txBody>
          <a:bodyPr/>
          <a:lstStyle/>
          <a:p>
            <a:pPr algn="ctr"/>
            <a:r>
              <a:rPr lang="en-US" dirty="0"/>
              <a:t>Power Spectral Density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782AF6-4CF3-FD45-B259-34DAFF2E6313}"/>
                  </a:ext>
                </a:extLst>
              </p:cNvPr>
              <p:cNvSpPr>
                <a:spLocks noGrp="1"/>
              </p:cNvSpPr>
              <p:nvPr>
                <p:ph idx="1"/>
              </p:nvPr>
            </p:nvSpPr>
            <p:spPr/>
            <p:txBody>
              <a:bodyPr/>
              <a:lstStyle/>
              <a:p>
                <a:pPr marL="0" indent="0">
                  <a:buNone/>
                </a:pPr>
                <a:r>
                  <a:rPr lang="en-US" dirty="0"/>
                  <a:t>We are not interested in the phase of each wave train, just total energy for each wave train. We get this by looking at the Power Spectral Density which is a measure of the variance of the input signal. It is related to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𝐴</m:t>
                        </m:r>
                      </m:e>
                      <m:sub>
                        <m:r>
                          <a:rPr lang="en-US" b="0" i="1" smtClean="0">
                            <a:latin typeface="Cambria Math" panose="02040503050406030204" pitchFamily="18" charset="0"/>
                          </a:rPr>
                          <m:t>𝑛</m:t>
                        </m:r>
                      </m:sub>
                      <m:sup>
                        <m:r>
                          <a:rPr lang="en-US" b="0" i="1" smtClean="0">
                            <a:latin typeface="Cambria Math" panose="02040503050406030204" pitchFamily="18" charset="0"/>
                          </a:rPr>
                          <m:t>2</m:t>
                        </m:r>
                      </m:sup>
                    </m:sSubSup>
                  </m:oMath>
                </a14:m>
                <a:r>
                  <a:rPr lang="en-US" dirty="0"/>
                  <a:t>. The coefficients are the RMS, root mean square, at each sample frequency.</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B1782AF6-4CF3-FD45-B259-34DAFF2E6313}"/>
                  </a:ext>
                </a:extLst>
              </p:cNvPr>
              <p:cNvSpPr>
                <a:spLocks noGrp="1" noRot="1" noChangeAspect="1" noMove="1" noResize="1" noEditPoints="1" noAdjustHandles="1" noChangeArrowheads="1" noChangeShapeType="1" noTextEdit="1"/>
              </p:cNvSpPr>
              <p:nvPr>
                <p:ph idx="1"/>
              </p:nvPr>
            </p:nvSpPr>
            <p:spPr>
              <a:blipFill>
                <a:blip r:embed="rId2"/>
                <a:stretch>
                  <a:fillRect l="-1206" t="-2326" r="-241"/>
                </a:stretch>
              </a:blipFill>
            </p:spPr>
            <p:txBody>
              <a:bodyPr/>
              <a:lstStyle/>
              <a:p>
                <a:r>
                  <a:rPr lang="en-US">
                    <a:noFill/>
                  </a:rPr>
                  <a:t> </a:t>
                </a:r>
              </a:p>
            </p:txBody>
          </p:sp>
        </mc:Fallback>
      </mc:AlternateContent>
    </p:spTree>
    <p:extLst>
      <p:ext uri="{BB962C8B-B14F-4D97-AF65-F5344CB8AC3E}">
        <p14:creationId xmlns:p14="http://schemas.microsoft.com/office/powerpoint/2010/main" val="34314129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5DD65-82A6-C24B-AEFE-BD5CF3C6275F}"/>
              </a:ext>
            </a:extLst>
          </p:cNvPr>
          <p:cNvSpPr>
            <a:spLocks noGrp="1"/>
          </p:cNvSpPr>
          <p:nvPr>
            <p:ph type="title"/>
          </p:nvPr>
        </p:nvSpPr>
        <p:spPr>
          <a:xfrm>
            <a:off x="648929" y="629266"/>
            <a:ext cx="3505495" cy="1622321"/>
          </a:xfrm>
        </p:spPr>
        <p:txBody>
          <a:bodyPr>
            <a:normAutofit/>
          </a:bodyPr>
          <a:lstStyle/>
          <a:p>
            <a:r>
              <a:rPr lang="en-US" dirty="0"/>
              <a:t>Noiseless Periodogram</a:t>
            </a:r>
          </a:p>
        </p:txBody>
      </p:sp>
      <p:sp>
        <p:nvSpPr>
          <p:cNvPr id="9" name="Content Placeholder 8">
            <a:extLst>
              <a:ext uri="{FF2B5EF4-FFF2-40B4-BE49-F238E27FC236}">
                <a16:creationId xmlns:a16="http://schemas.microsoft.com/office/drawing/2014/main" id="{13B81B02-2A2D-4EB5-B936-67DE9B7F0747}"/>
              </a:ext>
            </a:extLst>
          </p:cNvPr>
          <p:cNvSpPr>
            <a:spLocks noGrp="1"/>
          </p:cNvSpPr>
          <p:nvPr>
            <p:ph idx="1"/>
          </p:nvPr>
        </p:nvSpPr>
        <p:spPr>
          <a:xfrm>
            <a:off x="648931" y="2438400"/>
            <a:ext cx="3505494" cy="3785419"/>
          </a:xfrm>
        </p:spPr>
        <p:txBody>
          <a:bodyPr>
            <a:normAutofit/>
          </a:bodyPr>
          <a:lstStyle/>
          <a:p>
            <a:r>
              <a:rPr lang="en-US" sz="2000" dirty="0" err="1"/>
              <a:t>scipy.signal.periodogram</a:t>
            </a:r>
            <a:endParaRPr lang="en-US" sz="20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10;&#10;Description automatically generated">
            <a:extLst>
              <a:ext uri="{FF2B5EF4-FFF2-40B4-BE49-F238E27FC236}">
                <a16:creationId xmlns:a16="http://schemas.microsoft.com/office/drawing/2014/main" id="{E6734051-75C8-6642-AA2D-A3322C45790C}"/>
              </a:ext>
            </a:extLst>
          </p:cNvPr>
          <p:cNvPicPr>
            <a:picLocks noChangeAspect="1"/>
          </p:cNvPicPr>
          <p:nvPr/>
        </p:nvPicPr>
        <p:blipFill>
          <a:blip r:embed="rId2"/>
          <a:stretch>
            <a:fillRect/>
          </a:stretch>
        </p:blipFill>
        <p:spPr>
          <a:xfrm>
            <a:off x="5123688" y="958182"/>
            <a:ext cx="6584098" cy="4938076"/>
          </a:xfrm>
          <a:prstGeom prst="rect">
            <a:avLst/>
          </a:prstGeom>
          <a:effectLst/>
        </p:spPr>
      </p:pic>
    </p:spTree>
    <p:extLst>
      <p:ext uri="{BB962C8B-B14F-4D97-AF65-F5344CB8AC3E}">
        <p14:creationId xmlns:p14="http://schemas.microsoft.com/office/powerpoint/2010/main" val="3646377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5DD65-82A6-C24B-AEFE-BD5CF3C6275F}"/>
              </a:ext>
            </a:extLst>
          </p:cNvPr>
          <p:cNvSpPr>
            <a:spLocks noGrp="1"/>
          </p:cNvSpPr>
          <p:nvPr>
            <p:ph type="title"/>
          </p:nvPr>
        </p:nvSpPr>
        <p:spPr>
          <a:xfrm>
            <a:off x="648929" y="629266"/>
            <a:ext cx="3505495" cy="1622321"/>
          </a:xfrm>
        </p:spPr>
        <p:txBody>
          <a:bodyPr>
            <a:normAutofit fontScale="90000"/>
          </a:bodyPr>
          <a:lstStyle/>
          <a:p>
            <a:r>
              <a:rPr lang="en-US" dirty="0"/>
              <a:t>Noiseless Periodogram</a:t>
            </a:r>
            <a:br>
              <a:rPr lang="en-US" dirty="0"/>
            </a:br>
            <a:r>
              <a:rPr lang="en-US" dirty="0"/>
              <a:t>Normalized</a:t>
            </a:r>
          </a:p>
        </p:txBody>
      </p:sp>
      <p:sp>
        <p:nvSpPr>
          <p:cNvPr id="9" name="Content Placeholder 8">
            <a:extLst>
              <a:ext uri="{FF2B5EF4-FFF2-40B4-BE49-F238E27FC236}">
                <a16:creationId xmlns:a16="http://schemas.microsoft.com/office/drawing/2014/main" id="{13B81B02-2A2D-4EB5-B936-67DE9B7F0747}"/>
              </a:ext>
            </a:extLst>
          </p:cNvPr>
          <p:cNvSpPr>
            <a:spLocks noGrp="1"/>
          </p:cNvSpPr>
          <p:nvPr>
            <p:ph idx="1"/>
          </p:nvPr>
        </p:nvSpPr>
        <p:spPr>
          <a:xfrm>
            <a:off x="648931" y="2438400"/>
            <a:ext cx="3505494" cy="3785419"/>
          </a:xfrm>
        </p:spPr>
        <p:txBody>
          <a:bodyPr>
            <a:normAutofit/>
          </a:bodyPr>
          <a:lstStyle/>
          <a:p>
            <a:r>
              <a:rPr lang="en-US" sz="2000" dirty="0" err="1"/>
              <a:t>scipy.signal.periodogram</a:t>
            </a:r>
            <a:endParaRPr lang="en-US" sz="20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6734051-75C8-6642-AA2D-A3322C45790C}"/>
              </a:ext>
            </a:extLst>
          </p:cNvPr>
          <p:cNvPicPr>
            <a:picLocks noChangeAspect="1"/>
          </p:cNvPicPr>
          <p:nvPr/>
        </p:nvPicPr>
        <p:blipFill>
          <a:blip r:embed="rId2"/>
          <a:srcRect/>
          <a:stretch/>
        </p:blipFill>
        <p:spPr>
          <a:xfrm>
            <a:off x="5123688" y="958183"/>
            <a:ext cx="6584098" cy="4938073"/>
          </a:xfrm>
          <a:prstGeom prst="rect">
            <a:avLst/>
          </a:prstGeom>
          <a:effectLst/>
        </p:spPr>
      </p:pic>
    </p:spTree>
    <p:extLst>
      <p:ext uri="{BB962C8B-B14F-4D97-AF65-F5344CB8AC3E}">
        <p14:creationId xmlns:p14="http://schemas.microsoft.com/office/powerpoint/2010/main" val="2959761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5DD65-82A6-C24B-AEFE-BD5CF3C6275F}"/>
              </a:ext>
            </a:extLst>
          </p:cNvPr>
          <p:cNvSpPr>
            <a:spLocks noGrp="1"/>
          </p:cNvSpPr>
          <p:nvPr>
            <p:ph type="title"/>
          </p:nvPr>
        </p:nvSpPr>
        <p:spPr>
          <a:xfrm>
            <a:off x="648929" y="629266"/>
            <a:ext cx="3505495" cy="1622321"/>
          </a:xfrm>
        </p:spPr>
        <p:txBody>
          <a:bodyPr>
            <a:normAutofit/>
          </a:bodyPr>
          <a:lstStyle/>
          <a:p>
            <a:r>
              <a:rPr lang="en-US" dirty="0"/>
              <a:t>Noisy Periodogram</a:t>
            </a:r>
          </a:p>
        </p:txBody>
      </p:sp>
      <p:sp>
        <p:nvSpPr>
          <p:cNvPr id="9" name="Content Placeholder 8">
            <a:extLst>
              <a:ext uri="{FF2B5EF4-FFF2-40B4-BE49-F238E27FC236}">
                <a16:creationId xmlns:a16="http://schemas.microsoft.com/office/drawing/2014/main" id="{13B81B02-2A2D-4EB5-B936-67DE9B7F0747}"/>
              </a:ext>
            </a:extLst>
          </p:cNvPr>
          <p:cNvSpPr>
            <a:spLocks noGrp="1"/>
          </p:cNvSpPr>
          <p:nvPr>
            <p:ph idx="1"/>
          </p:nvPr>
        </p:nvSpPr>
        <p:spPr>
          <a:xfrm>
            <a:off x="648931" y="2438400"/>
            <a:ext cx="3505494" cy="3785419"/>
          </a:xfrm>
        </p:spPr>
        <p:txBody>
          <a:bodyPr>
            <a:normAutofit/>
          </a:bodyPr>
          <a:lstStyle/>
          <a:p>
            <a:r>
              <a:rPr lang="en-US" sz="2000" dirty="0" err="1"/>
              <a:t>scipy.signal.periodogram</a:t>
            </a:r>
            <a:endParaRPr lang="en-US" sz="20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6734051-75C8-6642-AA2D-A3322C45790C}"/>
              </a:ext>
            </a:extLst>
          </p:cNvPr>
          <p:cNvPicPr>
            <a:picLocks noChangeAspect="1"/>
          </p:cNvPicPr>
          <p:nvPr/>
        </p:nvPicPr>
        <p:blipFill>
          <a:blip r:embed="rId2"/>
          <a:srcRect/>
          <a:stretch/>
        </p:blipFill>
        <p:spPr>
          <a:xfrm>
            <a:off x="5123688" y="958183"/>
            <a:ext cx="6584098" cy="4938073"/>
          </a:xfrm>
          <a:prstGeom prst="rect">
            <a:avLst/>
          </a:prstGeom>
          <a:effectLst/>
        </p:spPr>
      </p:pic>
    </p:spTree>
    <p:extLst>
      <p:ext uri="{BB962C8B-B14F-4D97-AF65-F5344CB8AC3E}">
        <p14:creationId xmlns:p14="http://schemas.microsoft.com/office/powerpoint/2010/main" val="1161780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5DD65-82A6-C24B-AEFE-BD5CF3C6275F}"/>
              </a:ext>
            </a:extLst>
          </p:cNvPr>
          <p:cNvSpPr>
            <a:spLocks noGrp="1"/>
          </p:cNvSpPr>
          <p:nvPr>
            <p:ph type="title"/>
          </p:nvPr>
        </p:nvSpPr>
        <p:spPr>
          <a:xfrm>
            <a:off x="648929" y="629266"/>
            <a:ext cx="3505495" cy="1622321"/>
          </a:xfrm>
        </p:spPr>
        <p:txBody>
          <a:bodyPr>
            <a:normAutofit fontScale="90000"/>
          </a:bodyPr>
          <a:lstStyle/>
          <a:p>
            <a:r>
              <a:rPr lang="en-US" dirty="0"/>
              <a:t>Noisy Periodogram</a:t>
            </a:r>
            <a:br>
              <a:rPr lang="en-US" dirty="0"/>
            </a:br>
            <a:r>
              <a:rPr lang="en-US" dirty="0"/>
              <a:t>Normalized</a:t>
            </a:r>
          </a:p>
        </p:txBody>
      </p:sp>
      <p:sp>
        <p:nvSpPr>
          <p:cNvPr id="9" name="Content Placeholder 8">
            <a:extLst>
              <a:ext uri="{FF2B5EF4-FFF2-40B4-BE49-F238E27FC236}">
                <a16:creationId xmlns:a16="http://schemas.microsoft.com/office/drawing/2014/main" id="{13B81B02-2A2D-4EB5-B936-67DE9B7F0747}"/>
              </a:ext>
            </a:extLst>
          </p:cNvPr>
          <p:cNvSpPr>
            <a:spLocks noGrp="1"/>
          </p:cNvSpPr>
          <p:nvPr>
            <p:ph idx="1"/>
          </p:nvPr>
        </p:nvSpPr>
        <p:spPr>
          <a:xfrm>
            <a:off x="648931" y="2438400"/>
            <a:ext cx="3505494" cy="3785419"/>
          </a:xfrm>
        </p:spPr>
        <p:txBody>
          <a:bodyPr>
            <a:normAutofit/>
          </a:bodyPr>
          <a:lstStyle/>
          <a:p>
            <a:r>
              <a:rPr lang="en-US" sz="2000" dirty="0" err="1"/>
              <a:t>scipy.signal.periodogram</a:t>
            </a:r>
            <a:endParaRPr lang="en-US" sz="20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6734051-75C8-6642-AA2D-A3322C45790C}"/>
              </a:ext>
            </a:extLst>
          </p:cNvPr>
          <p:cNvPicPr>
            <a:picLocks noChangeAspect="1"/>
          </p:cNvPicPr>
          <p:nvPr/>
        </p:nvPicPr>
        <p:blipFill>
          <a:blip r:embed="rId2"/>
          <a:srcRect/>
          <a:stretch/>
        </p:blipFill>
        <p:spPr>
          <a:xfrm>
            <a:off x="5123688" y="958183"/>
            <a:ext cx="6584097" cy="4938072"/>
          </a:xfrm>
          <a:prstGeom prst="rect">
            <a:avLst/>
          </a:prstGeom>
          <a:effectLst/>
        </p:spPr>
      </p:pic>
    </p:spTree>
    <p:extLst>
      <p:ext uri="{BB962C8B-B14F-4D97-AF65-F5344CB8AC3E}">
        <p14:creationId xmlns:p14="http://schemas.microsoft.com/office/powerpoint/2010/main" val="22756698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5DD65-82A6-C24B-AEFE-BD5CF3C6275F}"/>
              </a:ext>
            </a:extLst>
          </p:cNvPr>
          <p:cNvSpPr>
            <a:spLocks noGrp="1"/>
          </p:cNvSpPr>
          <p:nvPr>
            <p:ph type="title"/>
          </p:nvPr>
        </p:nvSpPr>
        <p:spPr>
          <a:xfrm>
            <a:off x="648929" y="629266"/>
            <a:ext cx="3505495" cy="1622321"/>
          </a:xfrm>
        </p:spPr>
        <p:txBody>
          <a:bodyPr>
            <a:normAutofit/>
          </a:bodyPr>
          <a:lstStyle/>
          <a:p>
            <a:r>
              <a:rPr lang="en-US" dirty="0"/>
              <a:t>Very Noisy Spectrum</a:t>
            </a:r>
          </a:p>
        </p:txBody>
      </p:sp>
      <p:sp>
        <p:nvSpPr>
          <p:cNvPr id="9" name="Content Placeholder 8">
            <a:extLst>
              <a:ext uri="{FF2B5EF4-FFF2-40B4-BE49-F238E27FC236}">
                <a16:creationId xmlns:a16="http://schemas.microsoft.com/office/drawing/2014/main" id="{13B81B02-2A2D-4EB5-B936-67DE9B7F0747}"/>
              </a:ext>
            </a:extLst>
          </p:cNvPr>
          <p:cNvSpPr>
            <a:spLocks noGrp="1"/>
          </p:cNvSpPr>
          <p:nvPr>
            <p:ph idx="1"/>
          </p:nvPr>
        </p:nvSpPr>
        <p:spPr>
          <a:xfrm>
            <a:off x="648931" y="2438400"/>
            <a:ext cx="3505494" cy="3785419"/>
          </a:xfrm>
        </p:spPr>
        <p:txBody>
          <a:bodyPr>
            <a:normAutofit/>
          </a:bodyPr>
          <a:lstStyle/>
          <a:p>
            <a:pPr marL="0" indent="0">
              <a:buNone/>
            </a:pPr>
            <a:endParaRPr lang="en-US" sz="20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6734051-75C8-6642-AA2D-A3322C45790C}"/>
              </a:ext>
            </a:extLst>
          </p:cNvPr>
          <p:cNvPicPr>
            <a:picLocks noChangeAspect="1"/>
          </p:cNvPicPr>
          <p:nvPr/>
        </p:nvPicPr>
        <p:blipFill>
          <a:blip r:embed="rId2"/>
          <a:srcRect/>
          <a:stretch/>
        </p:blipFill>
        <p:spPr>
          <a:xfrm>
            <a:off x="5123688" y="958183"/>
            <a:ext cx="6584097" cy="4938073"/>
          </a:xfrm>
          <a:prstGeom prst="rect">
            <a:avLst/>
          </a:prstGeom>
          <a:effectLst/>
        </p:spPr>
      </p:pic>
    </p:spTree>
    <p:extLst>
      <p:ext uri="{BB962C8B-B14F-4D97-AF65-F5344CB8AC3E}">
        <p14:creationId xmlns:p14="http://schemas.microsoft.com/office/powerpoint/2010/main" val="3274365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5DD65-82A6-C24B-AEFE-BD5CF3C6275F}"/>
              </a:ext>
            </a:extLst>
          </p:cNvPr>
          <p:cNvSpPr>
            <a:spLocks noGrp="1"/>
          </p:cNvSpPr>
          <p:nvPr>
            <p:ph type="title"/>
          </p:nvPr>
        </p:nvSpPr>
        <p:spPr>
          <a:xfrm>
            <a:off x="648929" y="629266"/>
            <a:ext cx="3505495" cy="1622321"/>
          </a:xfrm>
        </p:spPr>
        <p:txBody>
          <a:bodyPr>
            <a:normAutofit/>
          </a:bodyPr>
          <a:lstStyle/>
          <a:p>
            <a:r>
              <a:rPr lang="en-US" dirty="0"/>
              <a:t>Very Noisy Periodogram</a:t>
            </a:r>
          </a:p>
        </p:txBody>
      </p:sp>
      <p:sp>
        <p:nvSpPr>
          <p:cNvPr id="9" name="Content Placeholder 8">
            <a:extLst>
              <a:ext uri="{FF2B5EF4-FFF2-40B4-BE49-F238E27FC236}">
                <a16:creationId xmlns:a16="http://schemas.microsoft.com/office/drawing/2014/main" id="{13B81B02-2A2D-4EB5-B936-67DE9B7F0747}"/>
              </a:ext>
            </a:extLst>
          </p:cNvPr>
          <p:cNvSpPr>
            <a:spLocks noGrp="1"/>
          </p:cNvSpPr>
          <p:nvPr>
            <p:ph idx="1"/>
          </p:nvPr>
        </p:nvSpPr>
        <p:spPr>
          <a:xfrm>
            <a:off x="648931" y="2438400"/>
            <a:ext cx="3505494" cy="3785419"/>
          </a:xfrm>
        </p:spPr>
        <p:txBody>
          <a:bodyPr>
            <a:normAutofit/>
          </a:bodyPr>
          <a:lstStyle/>
          <a:p>
            <a:r>
              <a:rPr lang="en-US" sz="2000" dirty="0" err="1"/>
              <a:t>scipy.signal.periodogram</a:t>
            </a:r>
            <a:endParaRPr lang="en-US" sz="20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6734051-75C8-6642-AA2D-A3322C45790C}"/>
              </a:ext>
            </a:extLst>
          </p:cNvPr>
          <p:cNvPicPr>
            <a:picLocks noChangeAspect="1"/>
          </p:cNvPicPr>
          <p:nvPr/>
        </p:nvPicPr>
        <p:blipFill>
          <a:blip r:embed="rId2"/>
          <a:srcRect/>
          <a:stretch/>
        </p:blipFill>
        <p:spPr>
          <a:xfrm>
            <a:off x="5123688" y="958183"/>
            <a:ext cx="6584097" cy="4938073"/>
          </a:xfrm>
          <a:prstGeom prst="rect">
            <a:avLst/>
          </a:prstGeom>
          <a:effectLst/>
        </p:spPr>
      </p:pic>
    </p:spTree>
    <p:extLst>
      <p:ext uri="{BB962C8B-B14F-4D97-AF65-F5344CB8AC3E}">
        <p14:creationId xmlns:p14="http://schemas.microsoft.com/office/powerpoint/2010/main" val="28410833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5DD65-82A6-C24B-AEFE-BD5CF3C6275F}"/>
              </a:ext>
            </a:extLst>
          </p:cNvPr>
          <p:cNvSpPr>
            <a:spLocks noGrp="1"/>
          </p:cNvSpPr>
          <p:nvPr>
            <p:ph type="title"/>
          </p:nvPr>
        </p:nvSpPr>
        <p:spPr>
          <a:xfrm>
            <a:off x="648929" y="629266"/>
            <a:ext cx="3505495" cy="1622321"/>
          </a:xfrm>
        </p:spPr>
        <p:txBody>
          <a:bodyPr>
            <a:normAutofit fontScale="90000"/>
          </a:bodyPr>
          <a:lstStyle/>
          <a:p>
            <a:r>
              <a:rPr lang="en-US" dirty="0"/>
              <a:t>Very Noisy Periodogram</a:t>
            </a:r>
            <a:br>
              <a:rPr lang="en-US" dirty="0"/>
            </a:br>
            <a:r>
              <a:rPr lang="en-US" dirty="0"/>
              <a:t>Normalized</a:t>
            </a:r>
          </a:p>
        </p:txBody>
      </p:sp>
      <p:sp>
        <p:nvSpPr>
          <p:cNvPr id="9" name="Content Placeholder 8">
            <a:extLst>
              <a:ext uri="{FF2B5EF4-FFF2-40B4-BE49-F238E27FC236}">
                <a16:creationId xmlns:a16="http://schemas.microsoft.com/office/drawing/2014/main" id="{13B81B02-2A2D-4EB5-B936-67DE9B7F0747}"/>
              </a:ext>
            </a:extLst>
          </p:cNvPr>
          <p:cNvSpPr>
            <a:spLocks noGrp="1"/>
          </p:cNvSpPr>
          <p:nvPr>
            <p:ph idx="1"/>
          </p:nvPr>
        </p:nvSpPr>
        <p:spPr>
          <a:xfrm>
            <a:off x="648931" y="2438400"/>
            <a:ext cx="3505494" cy="3785419"/>
          </a:xfrm>
        </p:spPr>
        <p:txBody>
          <a:bodyPr>
            <a:normAutofit/>
          </a:bodyPr>
          <a:lstStyle/>
          <a:p>
            <a:r>
              <a:rPr lang="en-US" sz="2000" dirty="0" err="1"/>
              <a:t>scipy.signal.periodogram</a:t>
            </a:r>
            <a:endParaRPr lang="en-US" sz="20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6734051-75C8-6642-AA2D-A3322C45790C}"/>
              </a:ext>
            </a:extLst>
          </p:cNvPr>
          <p:cNvPicPr>
            <a:picLocks noChangeAspect="1"/>
          </p:cNvPicPr>
          <p:nvPr/>
        </p:nvPicPr>
        <p:blipFill>
          <a:blip r:embed="rId2"/>
          <a:srcRect/>
          <a:stretch/>
        </p:blipFill>
        <p:spPr>
          <a:xfrm>
            <a:off x="5123688" y="958183"/>
            <a:ext cx="6584097" cy="4938073"/>
          </a:xfrm>
          <a:prstGeom prst="rect">
            <a:avLst/>
          </a:prstGeom>
          <a:effectLst/>
        </p:spPr>
      </p:pic>
    </p:spTree>
    <p:extLst>
      <p:ext uri="{BB962C8B-B14F-4D97-AF65-F5344CB8AC3E}">
        <p14:creationId xmlns:p14="http://schemas.microsoft.com/office/powerpoint/2010/main" val="24881725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6C64-4639-354E-B576-0929B8FA96AD}"/>
              </a:ext>
            </a:extLst>
          </p:cNvPr>
          <p:cNvSpPr>
            <a:spLocks noGrp="1"/>
          </p:cNvSpPr>
          <p:nvPr>
            <p:ph type="title"/>
          </p:nvPr>
        </p:nvSpPr>
        <p:spPr>
          <a:xfrm>
            <a:off x="648929" y="629266"/>
            <a:ext cx="3505495" cy="1622321"/>
          </a:xfrm>
        </p:spPr>
        <p:txBody>
          <a:bodyPr>
            <a:normAutofit/>
          </a:bodyPr>
          <a:lstStyle/>
          <a:p>
            <a:r>
              <a:rPr lang="en-US"/>
              <a:t>FFT Width, noiseless</a:t>
            </a:r>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DD538046-3165-4583-9897-E352C8D3D9EB}"/>
                  </a:ext>
                </a:extLst>
              </p:cNvPr>
              <p:cNvSpPr>
                <a:spLocks noGrp="1"/>
              </p:cNvSpPr>
              <p:nvPr>
                <p:ph idx="1"/>
              </p:nvPr>
            </p:nvSpPr>
            <p:spPr>
              <a:xfrm>
                <a:off x="648931" y="2438400"/>
                <a:ext cx="3505494" cy="3785419"/>
              </a:xfrm>
            </p:spPr>
            <p:txBody>
              <a:bodyPr>
                <a:normAutofit/>
              </a:bodyPr>
              <a:lstStyle/>
              <a:p>
                <a:pPr marL="0" indent="0">
                  <a:buNone/>
                </a:pPr>
                <a:r>
                  <a:rPr lang="en-US" sz="2000" dirty="0"/>
                  <a:t>Note, the sum of bins about the peak gives the same total.</a:t>
                </a:r>
              </a:p>
              <a:p>
                <a:pPr marL="0" indent="0">
                  <a:buNone/>
                </a:pPr>
                <a:endParaRPr lang="en-US" sz="2000" dirty="0"/>
              </a:p>
              <a:p>
                <a:pPr marL="0" indent="0">
                  <a:buNone/>
                </a:pPr>
                <a:r>
                  <a:rPr lang="en-US" sz="2000" dirty="0"/>
                  <a:t>This summation is relevant in the NOAA paper for formulas like:</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a:rPr lang="en-US" sz="2000" b="0" i="1" smtClean="0">
                              <a:latin typeface="Cambria Math" panose="02040503050406030204" pitchFamily="18" charset="0"/>
                            </a:rPr>
                            <m:t>𝑛</m:t>
                          </m:r>
                          <m:r>
                            <a:rPr lang="en-US" sz="2000" b="0" i="1" smtClean="0">
                              <a:latin typeface="Cambria Math" panose="02040503050406030204" pitchFamily="18" charset="0"/>
                            </a:rPr>
                            <m:t>=1</m:t>
                          </m:r>
                        </m:sub>
                        <m:sup>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𝑏</m:t>
                              </m:r>
                            </m:sub>
                          </m:sSub>
                        </m:sup>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11</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𝑛</m:t>
                                  </m:r>
                                </m:sub>
                              </m:sSub>
                            </m:e>
                          </m:d>
                          <m:r>
                            <a:rPr lang="en-US" sz="2000" b="0" i="1" smtClean="0">
                              <a:latin typeface="Cambria Math" panose="02040503050406030204" pitchFamily="18" charset="0"/>
                            </a:rPr>
                            <m:t>𝑑</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𝑛</m:t>
                              </m:r>
                            </m:sub>
                          </m:sSub>
                        </m:e>
                      </m:nary>
                    </m:oMath>
                  </m:oMathPara>
                </a14:m>
                <a:endParaRPr lang="en-US" sz="2000" dirty="0"/>
              </a:p>
              <a:p>
                <a:pPr marL="0" indent="0">
                  <a:buNone/>
                </a:pPr>
                <a:r>
                  <a:rPr lang="en-US" sz="2000" dirty="0"/>
                  <a:t>Which are sums about the peak centroid.</a:t>
                </a:r>
              </a:p>
            </p:txBody>
          </p:sp>
        </mc:Choice>
        <mc:Fallback>
          <p:sp>
            <p:nvSpPr>
              <p:cNvPr id="9" name="Content Placeholder 8">
                <a:extLst>
                  <a:ext uri="{FF2B5EF4-FFF2-40B4-BE49-F238E27FC236}">
                    <a16:creationId xmlns:a16="http://schemas.microsoft.com/office/drawing/2014/main" id="{DD538046-3165-4583-9897-E352C8D3D9EB}"/>
                  </a:ext>
                </a:extLst>
              </p:cNvPr>
              <p:cNvSpPr>
                <a:spLocks noGrp="1" noRot="1" noChangeAspect="1" noMove="1" noResize="1" noEditPoints="1" noAdjustHandles="1" noChangeArrowheads="1" noChangeShapeType="1" noTextEdit="1"/>
              </p:cNvSpPr>
              <p:nvPr>
                <p:ph idx="1"/>
              </p:nvPr>
            </p:nvSpPr>
            <p:spPr>
              <a:xfrm>
                <a:off x="648931" y="2438400"/>
                <a:ext cx="3505494" cy="3785419"/>
              </a:xfrm>
              <a:blipFill>
                <a:blip r:embed="rId2"/>
                <a:stretch>
                  <a:fillRect l="-1439" t="-2007" r="-2158" b="-12375"/>
                </a:stretch>
              </a:blipFill>
            </p:spPr>
            <p:txBody>
              <a:bodyPr/>
              <a:lstStyle/>
              <a:p>
                <a:r>
                  <a:rPr lang="en-US">
                    <a:noFill/>
                  </a:rPr>
                  <a:t> </a:t>
                </a:r>
              </a:p>
            </p:txBody>
          </p:sp>
        </mc:Fallback>
      </mc:AlternateContent>
      <p:sp>
        <p:nvSpPr>
          <p:cNvPr id="23" name="Rectangle 1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line chart&#10;&#10;Description automatically generated">
            <a:extLst>
              <a:ext uri="{FF2B5EF4-FFF2-40B4-BE49-F238E27FC236}">
                <a16:creationId xmlns:a16="http://schemas.microsoft.com/office/drawing/2014/main" id="{C731B866-3AEB-7749-B2A9-F253B03111C4}"/>
              </a:ext>
            </a:extLst>
          </p:cNvPr>
          <p:cNvPicPr>
            <a:picLocks noChangeAspect="1"/>
          </p:cNvPicPr>
          <p:nvPr/>
        </p:nvPicPr>
        <p:blipFill>
          <a:blip r:embed="rId3"/>
          <a:stretch>
            <a:fillRect/>
          </a:stretch>
        </p:blipFill>
        <p:spPr>
          <a:xfrm>
            <a:off x="5405862" y="1170127"/>
            <a:ext cx="6019331" cy="4514500"/>
          </a:xfrm>
          <a:prstGeom prst="rect">
            <a:avLst/>
          </a:prstGeom>
          <a:effectLst/>
        </p:spPr>
      </p:pic>
    </p:spTree>
    <p:extLst>
      <p:ext uri="{BB962C8B-B14F-4D97-AF65-F5344CB8AC3E}">
        <p14:creationId xmlns:p14="http://schemas.microsoft.com/office/powerpoint/2010/main" val="2399726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6C64-4639-354E-B576-0929B8FA96AD}"/>
              </a:ext>
            </a:extLst>
          </p:cNvPr>
          <p:cNvSpPr>
            <a:spLocks noGrp="1"/>
          </p:cNvSpPr>
          <p:nvPr>
            <p:ph type="title"/>
          </p:nvPr>
        </p:nvSpPr>
        <p:spPr>
          <a:xfrm>
            <a:off x="648929" y="629266"/>
            <a:ext cx="3505495" cy="1622321"/>
          </a:xfrm>
        </p:spPr>
        <p:txBody>
          <a:bodyPr>
            <a:normAutofit/>
          </a:bodyPr>
          <a:lstStyle/>
          <a:p>
            <a:r>
              <a:rPr lang="en-US" dirty="0"/>
              <a:t>FFT Width, with noise</a:t>
            </a:r>
          </a:p>
        </p:txBody>
      </p:sp>
      <p:sp>
        <p:nvSpPr>
          <p:cNvPr id="9" name="Content Placeholder 8">
            <a:extLst>
              <a:ext uri="{FF2B5EF4-FFF2-40B4-BE49-F238E27FC236}">
                <a16:creationId xmlns:a16="http://schemas.microsoft.com/office/drawing/2014/main" id="{DD538046-3165-4583-9897-E352C8D3D9EB}"/>
              </a:ext>
            </a:extLst>
          </p:cNvPr>
          <p:cNvSpPr>
            <a:spLocks noGrp="1"/>
          </p:cNvSpPr>
          <p:nvPr>
            <p:ph idx="1"/>
          </p:nvPr>
        </p:nvSpPr>
        <p:spPr>
          <a:xfrm>
            <a:off x="648931" y="2438400"/>
            <a:ext cx="3505494" cy="3785419"/>
          </a:xfrm>
        </p:spPr>
        <p:txBody>
          <a:bodyPr>
            <a:normAutofit/>
          </a:bodyPr>
          <a:lstStyle/>
          <a:p>
            <a:pPr marL="0" indent="0">
              <a:buNone/>
            </a:pPr>
            <a:r>
              <a:rPr lang="en-US" sz="2000" dirty="0"/>
              <a:t>Note the peak heights no longer sum to ~0.078, except for the 8192 width. </a:t>
            </a:r>
          </a:p>
        </p:txBody>
      </p:sp>
      <p:sp>
        <p:nvSpPr>
          <p:cNvPr id="23" name="Rectangle 1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731B866-3AEB-7749-B2A9-F253B03111C4}"/>
              </a:ext>
            </a:extLst>
          </p:cNvPr>
          <p:cNvPicPr>
            <a:picLocks noChangeAspect="1"/>
          </p:cNvPicPr>
          <p:nvPr/>
        </p:nvPicPr>
        <p:blipFill>
          <a:blip r:embed="rId2"/>
          <a:srcRect/>
          <a:stretch/>
        </p:blipFill>
        <p:spPr>
          <a:xfrm>
            <a:off x="5405862" y="1170128"/>
            <a:ext cx="6019331" cy="4514498"/>
          </a:xfrm>
          <a:prstGeom prst="rect">
            <a:avLst/>
          </a:prstGeom>
          <a:effectLst/>
        </p:spPr>
      </p:pic>
    </p:spTree>
    <p:extLst>
      <p:ext uri="{BB962C8B-B14F-4D97-AF65-F5344CB8AC3E}">
        <p14:creationId xmlns:p14="http://schemas.microsoft.com/office/powerpoint/2010/main" val="3430490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4A3E2-160A-E245-AF62-47F4D1B90F23}"/>
              </a:ext>
            </a:extLst>
          </p:cNvPr>
          <p:cNvSpPr>
            <a:spLocks noGrp="1"/>
          </p:cNvSpPr>
          <p:nvPr>
            <p:ph type="title"/>
          </p:nvPr>
        </p:nvSpPr>
        <p:spPr>
          <a:xfrm>
            <a:off x="838200" y="159026"/>
            <a:ext cx="10515600" cy="839898"/>
          </a:xfrm>
        </p:spPr>
        <p:txBody>
          <a:bodyPr/>
          <a:lstStyle/>
          <a:p>
            <a:pPr algn="ctr"/>
            <a:r>
              <a:rPr lang="en-US" dirty="0"/>
              <a:t>Wave Height Motivation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94E69F0-55E0-3344-AA07-D51CF9ACCEDA}"/>
                  </a:ext>
                </a:extLst>
              </p:cNvPr>
              <p:cNvSpPr>
                <a:spLocks noGrp="1"/>
              </p:cNvSpPr>
              <p:nvPr>
                <p:ph idx="1"/>
              </p:nvPr>
            </p:nvSpPr>
            <p:spPr>
              <a:xfrm>
                <a:off x="838200" y="898496"/>
                <a:ext cx="10515600" cy="5800477"/>
              </a:xfrm>
            </p:spPr>
            <p:txBody>
              <a:bodyPr/>
              <a:lstStyle/>
              <a:p>
                <a:pPr marL="0" indent="0">
                  <a:buNone/>
                </a:pPr>
                <a:r>
                  <a:rPr lang="en-US" dirty="0"/>
                  <a:t>We want to find A to get the wave amplitude in:</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d>
                        <m:dPr>
                          <m:ctrlPr>
                            <a:rPr lang="en-US"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𝜔</m:t>
                          </m:r>
                        </m:e>
                      </m:d>
                      <m:r>
                        <a:rPr lang="en-US" i="1">
                          <a:latin typeface="Cambria Math" panose="02040503050406030204" pitchFamily="18" charset="0"/>
                        </a:rPr>
                        <m:t>=</m:t>
                      </m:r>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𝑘𝑥</m:t>
                              </m:r>
                              <m:r>
                                <a:rPr lang="en-US" i="1">
                                  <a:latin typeface="Cambria Math" panose="02040503050406030204" pitchFamily="18" charset="0"/>
                                </a:rPr>
                                <m:t> −</m:t>
                              </m:r>
                              <m:r>
                                <a:rPr lang="en-US" i="1">
                                  <a:latin typeface="Cambria Math" panose="02040503050406030204" pitchFamily="18" charset="0"/>
                                </a:rPr>
                                <m:t>𝜔</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𝜙</m:t>
                              </m:r>
                            </m:e>
                          </m:d>
                        </m:e>
                      </m:func>
                    </m:oMath>
                  </m:oMathPara>
                </a14:m>
                <a:endParaRPr lang="en-US" dirty="0"/>
              </a:p>
              <a:p>
                <a:pPr marL="0" indent="0">
                  <a:buNone/>
                </a:pPr>
                <a:r>
                  <a:rPr lang="en-US" dirty="0"/>
                  <a:t>If we integrate to find the mean per wave cycle we find:</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𝐴</m:t>
                          </m:r>
                        </m:num>
                        <m:den>
                          <m:r>
                            <a:rPr lang="en-US" b="0" i="1" smtClean="0">
                              <a:latin typeface="Cambria Math" panose="02040503050406030204" pitchFamily="18" charset="0"/>
                            </a:rPr>
                            <m:t>2</m:t>
                          </m:r>
                          <m:r>
                            <a:rPr lang="en-US" b="0" i="1" smtClean="0">
                              <a:latin typeface="Cambria Math" panose="02040503050406030204" pitchFamily="18" charset="0"/>
                            </a:rPr>
                            <m:t>𝜋</m:t>
                          </m:r>
                        </m:den>
                      </m:f>
                      <m:nary>
                        <m:naryPr>
                          <m:ctrlPr>
                            <a:rPr lang="en-US" b="0" i="1" smtClean="0">
                              <a:latin typeface="Cambria Math" panose="02040503050406030204" pitchFamily="18" charset="0"/>
                            </a:rPr>
                          </m:ctrlPr>
                        </m:naryPr>
                        <m:sub>
                          <m:r>
                            <a:rPr lang="en-US" b="0" i="1" smtClean="0">
                              <a:latin typeface="Cambria Math" panose="02040503050406030204" pitchFamily="18" charset="0"/>
                            </a:rPr>
                            <m:t>0</m:t>
                          </m:r>
                        </m:sub>
                        <m:sup>
                          <m:r>
                            <a:rPr lang="en-US" b="0" i="1" smtClean="0">
                              <a:latin typeface="Cambria Math" panose="02040503050406030204" pitchFamily="18" charset="0"/>
                            </a:rPr>
                            <m:t>2</m:t>
                          </m:r>
                          <m:r>
                            <a:rPr lang="en-US" b="0" i="1" smtClean="0">
                              <a:latin typeface="Cambria Math" panose="02040503050406030204" pitchFamily="18" charset="0"/>
                            </a:rPr>
                            <m:t>𝜋</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𝑘𝑥</m:t>
                                  </m:r>
                                  <m:r>
                                    <a:rPr lang="en-US" i="1">
                                      <a:latin typeface="Cambria Math" panose="02040503050406030204" pitchFamily="18" charset="0"/>
                                    </a:rPr>
                                    <m:t> −</m:t>
                                  </m:r>
                                  <m:r>
                                    <a:rPr lang="en-US" i="1">
                                      <a:latin typeface="Cambria Math" panose="02040503050406030204" pitchFamily="18" charset="0"/>
                                    </a:rPr>
                                    <m:t>𝜔</m:t>
                                  </m:r>
                                  <m:r>
                                    <a:rPr lang="en-US" i="1">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𝜃</m:t>
                                  </m:r>
                                  <m:r>
                                    <a:rPr lang="en-US" b="0" i="1" smtClean="0">
                                      <a:latin typeface="Cambria Math" panose="02040503050406030204" pitchFamily="18" charset="0"/>
                                    </a:rPr>
                                    <m:t>)+</m:t>
                                  </m:r>
                                  <m:r>
                                    <a:rPr lang="en-US" i="1">
                                      <a:latin typeface="Cambria Math" panose="02040503050406030204" pitchFamily="18" charset="0"/>
                                    </a:rPr>
                                    <m:t>𝜙</m:t>
                                  </m:r>
                                </m:e>
                              </m:d>
                            </m:e>
                          </m:func>
                          <m:r>
                            <a:rPr lang="en-US" b="0" i="1" smtClean="0">
                              <a:latin typeface="Cambria Math" panose="02040503050406030204" pitchFamily="18" charset="0"/>
                            </a:rPr>
                            <m:t> </m:t>
                          </m:r>
                          <m:r>
                            <a:rPr lang="en-US" b="0" i="1" smtClean="0">
                              <a:latin typeface="Cambria Math" panose="02040503050406030204" pitchFamily="18" charset="0"/>
                            </a:rPr>
                            <m:t>𝑑</m:t>
                          </m:r>
                          <m:r>
                            <a:rPr lang="en-US" b="0" i="1" smtClean="0">
                              <a:latin typeface="Cambria Math" panose="02040503050406030204" pitchFamily="18" charset="0"/>
                            </a:rPr>
                            <m:t>𝜃</m:t>
                          </m:r>
                          <m:r>
                            <a:rPr lang="en-US" b="0" i="1" smtClean="0">
                              <a:latin typeface="Cambria Math" panose="02040503050406030204" pitchFamily="18" charset="0"/>
                            </a:rPr>
                            <m:t>=0</m:t>
                          </m:r>
                        </m:e>
                      </m:nary>
                    </m:oMath>
                  </m:oMathPara>
                </a14:m>
                <a:endParaRPr lang="en-US" dirty="0"/>
              </a:p>
              <a:p>
                <a:pPr marL="0" indent="0">
                  <a:buNone/>
                </a:pPr>
                <a:r>
                  <a:rPr lang="en-US" dirty="0"/>
                  <a:t>Which does not add any information. Consider the integral of the square:</a:t>
                </a: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2</m:t>
                              </m:r>
                            </m:sup>
                          </m:sSup>
                        </m:num>
                        <m:den>
                          <m:r>
                            <a:rPr lang="en-US" i="1">
                              <a:latin typeface="Cambria Math" panose="02040503050406030204" pitchFamily="18" charset="0"/>
                            </a:rPr>
                            <m:t>2</m:t>
                          </m:r>
                          <m:r>
                            <a:rPr lang="en-US" i="1">
                              <a:latin typeface="Cambria Math" panose="02040503050406030204" pitchFamily="18" charset="0"/>
                            </a:rPr>
                            <m:t>𝜋</m:t>
                          </m:r>
                        </m:den>
                      </m:f>
                      <m:nary>
                        <m:naryPr>
                          <m:ctrlPr>
                            <a:rPr lang="en-US" i="1">
                              <a:latin typeface="Cambria Math" panose="02040503050406030204" pitchFamily="18" charset="0"/>
                            </a:rPr>
                          </m:ctrlPr>
                        </m:naryPr>
                        <m:sub>
                          <m:r>
                            <a:rPr lang="en-US" i="1">
                              <a:latin typeface="Cambria Math" panose="02040503050406030204" pitchFamily="18" charset="0"/>
                            </a:rPr>
                            <m:t>0</m:t>
                          </m:r>
                        </m:sub>
                        <m:sup>
                          <m:r>
                            <a:rPr lang="en-US" i="1">
                              <a:latin typeface="Cambria Math" panose="02040503050406030204" pitchFamily="18" charset="0"/>
                            </a:rPr>
                            <m:t>2</m:t>
                          </m:r>
                          <m:r>
                            <a:rPr lang="en-US" i="1">
                              <a:latin typeface="Cambria Math" panose="02040503050406030204" pitchFamily="18" charset="0"/>
                            </a:rPr>
                            <m:t>𝜋</m:t>
                          </m:r>
                        </m:sup>
                        <m:e>
                          <m:func>
                            <m:funcPr>
                              <m:ctrlPr>
                                <a:rPr lang="en-US" i="1">
                                  <a:latin typeface="Cambria Math" panose="02040503050406030204" pitchFamily="18" charset="0"/>
                                </a:rPr>
                              </m:ctrlPr>
                            </m:funcPr>
                            <m:fName>
                              <m:r>
                                <m:rPr>
                                  <m:sty m:val="p"/>
                                </m:rPr>
                                <a:rPr lang="en-US">
                                  <a:latin typeface="Cambria Math" panose="02040503050406030204" pitchFamily="18" charset="0"/>
                                </a:rPr>
                                <m:t>cos</m:t>
                              </m:r>
                              <m:r>
                                <a:rPr lang="en-US" b="0" i="0" smtClean="0">
                                  <a:latin typeface="Cambria Math" panose="02040503050406030204" pitchFamily="18" charset="0"/>
                                </a:rPr>
                                <m:t>^2</m:t>
                              </m:r>
                            </m:fName>
                            <m:e>
                              <m:d>
                                <m:dPr>
                                  <m:ctrlPr>
                                    <a:rPr lang="en-US" i="1">
                                      <a:latin typeface="Cambria Math" panose="02040503050406030204" pitchFamily="18" charset="0"/>
                                    </a:rPr>
                                  </m:ctrlPr>
                                </m:dPr>
                                <m:e>
                                  <m:r>
                                    <a:rPr lang="en-US" i="1">
                                      <a:latin typeface="Cambria Math" panose="02040503050406030204" pitchFamily="18" charset="0"/>
                                    </a:rPr>
                                    <m:t>𝑘𝑥</m:t>
                                  </m:r>
                                  <m:r>
                                    <a:rPr lang="en-US" i="1">
                                      <a:latin typeface="Cambria Math" panose="02040503050406030204" pitchFamily="18" charset="0"/>
                                    </a:rPr>
                                    <m:t> −</m:t>
                                  </m:r>
                                  <m:r>
                                    <a:rPr lang="en-US" i="1">
                                      <a:latin typeface="Cambria Math" panose="02040503050406030204" pitchFamily="18" charset="0"/>
                                    </a:rPr>
                                    <m:t>𝜔</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𝜙</m:t>
                                  </m:r>
                                </m:e>
                              </m:d>
                            </m:e>
                          </m:func>
                          <m:r>
                            <a:rPr lang="en-US" i="1">
                              <a:latin typeface="Cambria Math" panose="02040503050406030204" pitchFamily="18" charset="0"/>
                            </a:rPr>
                            <m:t> </m:t>
                          </m:r>
                          <m:r>
                            <a:rPr lang="en-US" i="1">
                              <a:latin typeface="Cambria Math" panose="02040503050406030204" pitchFamily="18" charset="0"/>
                            </a:rPr>
                            <m:t>𝑑</m:t>
                          </m:r>
                          <m:r>
                            <a:rPr lang="en-US" i="1">
                              <a:latin typeface="Cambria Math" panose="02040503050406030204" pitchFamily="18" charset="0"/>
                            </a:rPr>
                            <m:t>𝜃</m:t>
                          </m:r>
                          <m:r>
                            <a:rPr lang="en-US" i="1">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den>
                          </m:f>
                        </m:e>
                      </m:nary>
                    </m:oMath>
                  </m:oMathPara>
                </a14:m>
                <a:endParaRPr lang="en-US" dirty="0"/>
              </a:p>
              <a:p>
                <a:pPr marL="0" indent="0">
                  <a:buNone/>
                </a:pPr>
                <a:r>
                  <a:rPr lang="en-US" dirty="0"/>
                  <a:t>Taking the square root of this gives us the RMS, root mean squared, value. This is also related to the variance.</a:t>
                </a:r>
              </a:p>
            </p:txBody>
          </p:sp>
        </mc:Choice>
        <mc:Fallback>
          <p:sp>
            <p:nvSpPr>
              <p:cNvPr id="3" name="Content Placeholder 2">
                <a:extLst>
                  <a:ext uri="{FF2B5EF4-FFF2-40B4-BE49-F238E27FC236}">
                    <a16:creationId xmlns:a16="http://schemas.microsoft.com/office/drawing/2014/main" id="{F94E69F0-55E0-3344-AA07-D51CF9ACCEDA}"/>
                  </a:ext>
                </a:extLst>
              </p:cNvPr>
              <p:cNvSpPr>
                <a:spLocks noGrp="1" noRot="1" noChangeAspect="1" noMove="1" noResize="1" noEditPoints="1" noAdjustHandles="1" noChangeArrowheads="1" noChangeShapeType="1" noTextEdit="1"/>
              </p:cNvSpPr>
              <p:nvPr>
                <p:ph idx="1"/>
              </p:nvPr>
            </p:nvSpPr>
            <p:spPr>
              <a:xfrm>
                <a:off x="838200" y="898496"/>
                <a:ext cx="10515600" cy="5800477"/>
              </a:xfrm>
              <a:blipFill>
                <a:blip r:embed="rId2"/>
                <a:stretch>
                  <a:fillRect l="-1206" t="-8734" b="-13319"/>
                </a:stretch>
              </a:blipFill>
            </p:spPr>
            <p:txBody>
              <a:bodyPr/>
              <a:lstStyle/>
              <a:p>
                <a:r>
                  <a:rPr lang="en-US">
                    <a:noFill/>
                  </a:rPr>
                  <a:t> </a:t>
                </a:r>
              </a:p>
            </p:txBody>
          </p:sp>
        </mc:Fallback>
      </mc:AlternateContent>
    </p:spTree>
    <p:extLst>
      <p:ext uri="{BB962C8B-B14F-4D97-AF65-F5344CB8AC3E}">
        <p14:creationId xmlns:p14="http://schemas.microsoft.com/office/powerpoint/2010/main" val="3450558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FBC7-AFA6-9F43-BA7F-4844F25708D7}"/>
              </a:ext>
            </a:extLst>
          </p:cNvPr>
          <p:cNvSpPr>
            <a:spLocks noGrp="1"/>
          </p:cNvSpPr>
          <p:nvPr>
            <p:ph type="title"/>
          </p:nvPr>
        </p:nvSpPr>
        <p:spPr>
          <a:xfrm>
            <a:off x="648929" y="629266"/>
            <a:ext cx="3505495" cy="1622321"/>
          </a:xfrm>
        </p:spPr>
        <p:txBody>
          <a:bodyPr>
            <a:normAutofit/>
          </a:bodyPr>
          <a:lstStyle/>
          <a:p>
            <a:r>
              <a:rPr lang="en-US" dirty="0"/>
              <a:t>Welch’s Method</a:t>
            </a:r>
            <a:endParaRPr lang="en-US"/>
          </a:p>
        </p:txBody>
      </p:sp>
      <p:sp>
        <p:nvSpPr>
          <p:cNvPr id="3" name="Content Placeholder 2">
            <a:extLst>
              <a:ext uri="{FF2B5EF4-FFF2-40B4-BE49-F238E27FC236}">
                <a16:creationId xmlns:a16="http://schemas.microsoft.com/office/drawing/2014/main" id="{455C3EDC-EBAA-D74E-A190-D785DD74D426}"/>
              </a:ext>
            </a:extLst>
          </p:cNvPr>
          <p:cNvSpPr>
            <a:spLocks noGrp="1"/>
          </p:cNvSpPr>
          <p:nvPr>
            <p:ph idx="1"/>
          </p:nvPr>
        </p:nvSpPr>
        <p:spPr>
          <a:xfrm>
            <a:off x="648931" y="2438400"/>
            <a:ext cx="3505494" cy="3785419"/>
          </a:xfrm>
        </p:spPr>
        <p:txBody>
          <a:bodyPr>
            <a:normAutofit/>
          </a:bodyPr>
          <a:lstStyle/>
          <a:p>
            <a:pPr marL="0" indent="0">
              <a:buNone/>
            </a:pPr>
            <a:r>
              <a:rPr lang="en-US" sz="2000" dirty="0"/>
              <a:t>Takes multiple, possibly overlapping, samples and finds the mean PSD, but at a lower frequency resolution.</a:t>
            </a:r>
          </a:p>
          <a:p>
            <a:pPr marL="0" indent="0">
              <a:buNone/>
            </a:pPr>
            <a:endParaRPr lang="en-US" sz="2000" dirty="0"/>
          </a:p>
          <a:p>
            <a:pPr marL="0" indent="0">
              <a:buNone/>
            </a:pPr>
            <a:r>
              <a:rPr lang="en-US" sz="2000" dirty="0"/>
              <a:t>The logic here is the PSD is measuring the variance, and variances are additive.</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line chart&#10;&#10;Description automatically generated">
            <a:extLst>
              <a:ext uri="{FF2B5EF4-FFF2-40B4-BE49-F238E27FC236}">
                <a16:creationId xmlns:a16="http://schemas.microsoft.com/office/drawing/2014/main" id="{2B1AADBA-83F9-6F45-8206-D65D346FB6AA}"/>
              </a:ext>
            </a:extLst>
          </p:cNvPr>
          <p:cNvPicPr>
            <a:picLocks noChangeAspect="1"/>
          </p:cNvPicPr>
          <p:nvPr/>
        </p:nvPicPr>
        <p:blipFill>
          <a:blip r:embed="rId2"/>
          <a:stretch>
            <a:fillRect/>
          </a:stretch>
        </p:blipFill>
        <p:spPr>
          <a:xfrm>
            <a:off x="5123688" y="958182"/>
            <a:ext cx="6584098" cy="4938076"/>
          </a:xfrm>
          <a:prstGeom prst="rect">
            <a:avLst/>
          </a:prstGeom>
          <a:effectLst/>
        </p:spPr>
      </p:pic>
    </p:spTree>
    <p:extLst>
      <p:ext uri="{BB962C8B-B14F-4D97-AF65-F5344CB8AC3E}">
        <p14:creationId xmlns:p14="http://schemas.microsoft.com/office/powerpoint/2010/main" val="3657512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97633-48FE-EB4A-A1A7-1B6D02AB1E41}"/>
              </a:ext>
            </a:extLst>
          </p:cNvPr>
          <p:cNvSpPr>
            <a:spLocks noGrp="1"/>
          </p:cNvSpPr>
          <p:nvPr>
            <p:ph type="title"/>
          </p:nvPr>
        </p:nvSpPr>
        <p:spPr>
          <a:xfrm>
            <a:off x="648929" y="629266"/>
            <a:ext cx="3505495" cy="1622321"/>
          </a:xfrm>
        </p:spPr>
        <p:txBody>
          <a:bodyPr>
            <a:normAutofit/>
          </a:bodyPr>
          <a:lstStyle/>
          <a:p>
            <a:r>
              <a:rPr lang="en-US" dirty="0"/>
              <a:t>Superposition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4257AA-8949-D240-9817-C337C9957910}"/>
                  </a:ext>
                </a:extLst>
              </p:cNvPr>
              <p:cNvSpPr>
                <a:spLocks noGrp="1"/>
              </p:cNvSpPr>
              <p:nvPr>
                <p:ph idx="1"/>
              </p:nvPr>
            </p:nvSpPr>
            <p:spPr>
              <a:xfrm>
                <a:off x="0" y="2438400"/>
                <a:ext cx="4639055" cy="3785419"/>
              </a:xfrm>
            </p:spPr>
            <p:txBody>
              <a:bodyPr>
                <a:normAutofit/>
              </a:bodyPr>
              <a:lstStyle/>
              <a:p>
                <a:pPr marL="0" indent="0">
                  <a:buNone/>
                </a:pPr>
                <a:r>
                  <a:rPr lang="en-US" sz="2000" dirty="0"/>
                  <a:t>For multiple wave trains superposition gives:</a:t>
                </a:r>
              </a:p>
              <a:p>
                <a14:m>
                  <m:oMath xmlns:m="http://schemas.openxmlformats.org/officeDocument/2006/math">
                    <m:r>
                      <a:rPr lang="en-US" sz="1900" b="0" i="1">
                        <a:latin typeface="Cambria Math" panose="02040503050406030204" pitchFamily="18" charset="0"/>
                      </a:rPr>
                      <m:t>𝑧</m:t>
                    </m:r>
                    <m:d>
                      <m:dPr>
                        <m:ctrlPr>
                          <a:rPr lang="en-US" sz="1900" b="0" i="1">
                            <a:latin typeface="Cambria Math" panose="02040503050406030204" pitchFamily="18" charset="0"/>
                          </a:rPr>
                        </m:ctrlPr>
                      </m:dPr>
                      <m:e>
                        <m:r>
                          <a:rPr lang="en-US" sz="1900" b="0" i="1">
                            <a:latin typeface="Cambria Math" panose="02040503050406030204" pitchFamily="18" charset="0"/>
                          </a:rPr>
                          <m:t>𝑥</m:t>
                        </m:r>
                        <m:r>
                          <a:rPr lang="en-US" sz="1900" b="0" i="1">
                            <a:latin typeface="Cambria Math" panose="02040503050406030204" pitchFamily="18" charset="0"/>
                          </a:rPr>
                          <m:t>,</m:t>
                        </m:r>
                        <m:r>
                          <a:rPr lang="en-US" sz="1900" b="0" i="1">
                            <a:latin typeface="Cambria Math" panose="02040503050406030204" pitchFamily="18" charset="0"/>
                          </a:rPr>
                          <m:t>𝑡</m:t>
                        </m:r>
                      </m:e>
                    </m:d>
                    <m:r>
                      <a:rPr lang="en-US" sz="1900" b="0" i="1">
                        <a:latin typeface="Cambria Math" panose="02040503050406030204" pitchFamily="18" charset="0"/>
                      </a:rPr>
                      <m:t>=</m:t>
                    </m:r>
                    <m:nary>
                      <m:naryPr>
                        <m:chr m:val="∑"/>
                        <m:supHide m:val="on"/>
                        <m:ctrlPr>
                          <a:rPr lang="en-US" sz="1900" b="0" i="1">
                            <a:latin typeface="Cambria Math" panose="02040503050406030204" pitchFamily="18" charset="0"/>
                          </a:rPr>
                        </m:ctrlPr>
                      </m:naryPr>
                      <m:sub>
                        <m:r>
                          <a:rPr lang="en-US" sz="1900" b="0" i="1">
                            <a:latin typeface="Cambria Math" panose="02040503050406030204" pitchFamily="18" charset="0"/>
                          </a:rPr>
                          <m:t>𝑖</m:t>
                        </m:r>
                      </m:sub>
                      <m:sup/>
                      <m:e>
                        <m:sSub>
                          <m:sSubPr>
                            <m:ctrlPr>
                              <a:rPr lang="en-US" sz="1900" b="0" i="1">
                                <a:latin typeface="Cambria Math" panose="02040503050406030204" pitchFamily="18" charset="0"/>
                              </a:rPr>
                            </m:ctrlPr>
                          </m:sSubPr>
                          <m:e>
                            <m:r>
                              <a:rPr lang="en-US" sz="1900" b="0" i="1">
                                <a:latin typeface="Cambria Math" panose="02040503050406030204" pitchFamily="18" charset="0"/>
                              </a:rPr>
                              <m:t>𝐴</m:t>
                            </m:r>
                          </m:e>
                          <m:sub>
                            <m:r>
                              <a:rPr lang="en-US" sz="1900" b="0" i="1">
                                <a:latin typeface="Cambria Math" panose="02040503050406030204" pitchFamily="18" charset="0"/>
                              </a:rPr>
                              <m:t>𝑖</m:t>
                            </m:r>
                          </m:sub>
                        </m:sSub>
                        <m:r>
                          <m:rPr>
                            <m:sty m:val="p"/>
                          </m:rPr>
                          <a:rPr lang="en-US" sz="1900" b="0" i="0">
                            <a:latin typeface="Cambria Math" panose="02040503050406030204" pitchFamily="18" charset="0"/>
                          </a:rPr>
                          <m:t>cos</m:t>
                        </m:r>
                        <m:r>
                          <a:rPr lang="en-US" sz="1900" b="0" i="1">
                            <a:latin typeface="Cambria Math" panose="02040503050406030204" pitchFamily="18" charset="0"/>
                          </a:rPr>
                          <m:t>⁡(</m:t>
                        </m:r>
                        <m:sSub>
                          <m:sSubPr>
                            <m:ctrlPr>
                              <a:rPr lang="en-US" sz="1900" b="0" i="1">
                                <a:latin typeface="Cambria Math" panose="02040503050406030204" pitchFamily="18" charset="0"/>
                              </a:rPr>
                            </m:ctrlPr>
                          </m:sSubPr>
                          <m:e>
                            <m:r>
                              <a:rPr lang="en-US" sz="1900" b="0" i="1">
                                <a:latin typeface="Cambria Math" panose="02040503050406030204" pitchFamily="18" charset="0"/>
                              </a:rPr>
                              <m:t>𝑘</m:t>
                            </m:r>
                          </m:e>
                          <m:sub>
                            <m:r>
                              <a:rPr lang="en-US" sz="1900" b="0" i="1">
                                <a:latin typeface="Cambria Math" panose="02040503050406030204" pitchFamily="18" charset="0"/>
                              </a:rPr>
                              <m:t>𝑖</m:t>
                            </m:r>
                          </m:sub>
                        </m:sSub>
                        <m:r>
                          <a:rPr lang="en-US" sz="1900" b="0" i="1">
                            <a:latin typeface="Cambria Math" panose="02040503050406030204" pitchFamily="18" charset="0"/>
                          </a:rPr>
                          <m:t>𝑥</m:t>
                        </m:r>
                        <m:r>
                          <a:rPr lang="en-US" sz="1900" b="0" i="1">
                            <a:latin typeface="Cambria Math" panose="02040503050406030204" pitchFamily="18" charset="0"/>
                          </a:rPr>
                          <m:t>−</m:t>
                        </m:r>
                        <m:sSub>
                          <m:sSubPr>
                            <m:ctrlPr>
                              <a:rPr lang="en-US" sz="1900" b="0" i="1">
                                <a:latin typeface="Cambria Math" panose="02040503050406030204" pitchFamily="18" charset="0"/>
                              </a:rPr>
                            </m:ctrlPr>
                          </m:sSubPr>
                          <m:e>
                            <m:r>
                              <a:rPr lang="en-US" sz="1900" b="0" i="1">
                                <a:latin typeface="Cambria Math" panose="02040503050406030204" pitchFamily="18" charset="0"/>
                              </a:rPr>
                              <m:t>𝜔</m:t>
                            </m:r>
                          </m:e>
                          <m:sub>
                            <m:r>
                              <a:rPr lang="en-US" sz="1900" b="0" i="1">
                                <a:latin typeface="Cambria Math" panose="02040503050406030204" pitchFamily="18" charset="0"/>
                              </a:rPr>
                              <m:t>𝑖</m:t>
                            </m:r>
                          </m:sub>
                        </m:sSub>
                        <m:r>
                          <a:rPr lang="en-US" sz="1900" b="0" i="1">
                            <a:latin typeface="Cambria Math" panose="02040503050406030204" pitchFamily="18" charset="0"/>
                          </a:rPr>
                          <m:t>𝑡</m:t>
                        </m:r>
                        <m:r>
                          <a:rPr lang="en-US" sz="1900" b="0" i="1">
                            <a:latin typeface="Cambria Math" panose="02040503050406030204" pitchFamily="18" charset="0"/>
                          </a:rPr>
                          <m:t>+</m:t>
                        </m:r>
                        <m:sSub>
                          <m:sSubPr>
                            <m:ctrlPr>
                              <a:rPr lang="en-US" sz="1900" b="0" i="1">
                                <a:latin typeface="Cambria Math" panose="02040503050406030204" pitchFamily="18" charset="0"/>
                              </a:rPr>
                            </m:ctrlPr>
                          </m:sSubPr>
                          <m:e>
                            <m:r>
                              <a:rPr lang="en-US" sz="1900" b="0" i="1">
                                <a:latin typeface="Cambria Math" panose="02040503050406030204" pitchFamily="18" charset="0"/>
                              </a:rPr>
                              <m:t>𝜙</m:t>
                            </m:r>
                          </m:e>
                          <m:sub>
                            <m:r>
                              <a:rPr lang="en-US" sz="1900" b="0" i="1">
                                <a:latin typeface="Cambria Math" panose="02040503050406030204" pitchFamily="18" charset="0"/>
                              </a:rPr>
                              <m:t>𝑖</m:t>
                            </m:r>
                          </m:sub>
                        </m:sSub>
                        <m:r>
                          <a:rPr lang="en-US" sz="1900" b="0" i="1">
                            <a:latin typeface="Cambria Math" panose="02040503050406030204" pitchFamily="18" charset="0"/>
                          </a:rPr>
                          <m:t>)</m:t>
                        </m:r>
                      </m:e>
                    </m:nary>
                  </m:oMath>
                </a14:m>
                <a:endParaRPr lang="en-US" sz="1900" dirty="0"/>
              </a:p>
              <a:p>
                <a:r>
                  <a:rPr lang="en-US" sz="1900" b="0" dirty="0"/>
                  <a:t>v</a:t>
                </a:r>
                <a14:m>
                  <m:oMath xmlns:m="http://schemas.openxmlformats.org/officeDocument/2006/math">
                    <m:d>
                      <m:dPr>
                        <m:ctrlPr>
                          <a:rPr lang="en-US" sz="1900" b="0" i="1">
                            <a:latin typeface="Cambria Math" panose="02040503050406030204" pitchFamily="18" charset="0"/>
                          </a:rPr>
                        </m:ctrlPr>
                      </m:dPr>
                      <m:e>
                        <m:r>
                          <a:rPr lang="en-US" sz="1900" b="0" i="1">
                            <a:latin typeface="Cambria Math" panose="02040503050406030204" pitchFamily="18" charset="0"/>
                          </a:rPr>
                          <m:t>𝑥</m:t>
                        </m:r>
                        <m:r>
                          <a:rPr lang="en-US" sz="1900" b="0" i="1">
                            <a:latin typeface="Cambria Math" panose="02040503050406030204" pitchFamily="18" charset="0"/>
                          </a:rPr>
                          <m:t>,</m:t>
                        </m:r>
                        <m:r>
                          <a:rPr lang="en-US" sz="1900" b="0" i="1">
                            <a:latin typeface="Cambria Math" panose="02040503050406030204" pitchFamily="18" charset="0"/>
                          </a:rPr>
                          <m:t>𝑡</m:t>
                        </m:r>
                      </m:e>
                    </m:d>
                    <m:r>
                      <a:rPr lang="en-US" sz="1900" b="0" i="1">
                        <a:latin typeface="Cambria Math" panose="02040503050406030204" pitchFamily="18" charset="0"/>
                      </a:rPr>
                      <m:t>=</m:t>
                    </m:r>
                    <m:nary>
                      <m:naryPr>
                        <m:chr m:val="∑"/>
                        <m:supHide m:val="on"/>
                        <m:ctrlPr>
                          <a:rPr lang="en-US" sz="1900" b="0" i="1">
                            <a:latin typeface="Cambria Math" panose="02040503050406030204" pitchFamily="18" charset="0"/>
                          </a:rPr>
                        </m:ctrlPr>
                      </m:naryPr>
                      <m:sub>
                        <m:r>
                          <a:rPr lang="en-US" sz="1900" b="0" i="1">
                            <a:latin typeface="Cambria Math" panose="02040503050406030204" pitchFamily="18" charset="0"/>
                          </a:rPr>
                          <m:t>𝑖</m:t>
                        </m:r>
                      </m:sub>
                      <m:sup/>
                      <m:e>
                        <m:sSub>
                          <m:sSubPr>
                            <m:ctrlPr>
                              <a:rPr lang="en-US" sz="1900" b="0" i="1">
                                <a:latin typeface="Cambria Math" panose="02040503050406030204" pitchFamily="18" charset="0"/>
                              </a:rPr>
                            </m:ctrlPr>
                          </m:sSubPr>
                          <m:e>
                            <m:r>
                              <a:rPr lang="en-US" sz="1900" b="0" i="1">
                                <a:latin typeface="Cambria Math" panose="02040503050406030204" pitchFamily="18" charset="0"/>
                              </a:rPr>
                              <m:t>𝐴</m:t>
                            </m:r>
                          </m:e>
                          <m:sub>
                            <m:r>
                              <a:rPr lang="en-US" sz="1900" b="0" i="1">
                                <a:latin typeface="Cambria Math" panose="02040503050406030204" pitchFamily="18" charset="0"/>
                              </a:rPr>
                              <m:t>𝑖</m:t>
                            </m:r>
                          </m:sub>
                        </m:sSub>
                        <m:sSub>
                          <m:sSubPr>
                            <m:ctrlPr>
                              <a:rPr lang="en-US" sz="1900" b="0" i="1">
                                <a:latin typeface="Cambria Math" panose="02040503050406030204" pitchFamily="18" charset="0"/>
                              </a:rPr>
                            </m:ctrlPr>
                          </m:sSubPr>
                          <m:e>
                            <m:r>
                              <a:rPr lang="en-US" sz="1900" b="0" i="1">
                                <a:latin typeface="Cambria Math" panose="02040503050406030204" pitchFamily="18" charset="0"/>
                              </a:rPr>
                              <m:t>𝜔</m:t>
                            </m:r>
                          </m:e>
                          <m:sub>
                            <m:r>
                              <a:rPr lang="en-US" sz="1900" b="0" i="1">
                                <a:latin typeface="Cambria Math" panose="02040503050406030204" pitchFamily="18" charset="0"/>
                              </a:rPr>
                              <m:t>𝑖</m:t>
                            </m:r>
                          </m:sub>
                        </m:sSub>
                        <m:r>
                          <m:rPr>
                            <m:sty m:val="p"/>
                          </m:rPr>
                          <a:rPr lang="en-US" sz="1900" b="0" i="0">
                            <a:latin typeface="Cambria Math" panose="02040503050406030204" pitchFamily="18" charset="0"/>
                          </a:rPr>
                          <m:t>sin</m:t>
                        </m:r>
                        <m:r>
                          <a:rPr lang="en-US" sz="1900" b="0" i="1">
                            <a:latin typeface="Cambria Math" panose="02040503050406030204" pitchFamily="18" charset="0"/>
                          </a:rPr>
                          <m:t>⁡(</m:t>
                        </m:r>
                        <m:sSub>
                          <m:sSubPr>
                            <m:ctrlPr>
                              <a:rPr lang="en-US" sz="1900" b="0" i="1">
                                <a:latin typeface="Cambria Math" panose="02040503050406030204" pitchFamily="18" charset="0"/>
                              </a:rPr>
                            </m:ctrlPr>
                          </m:sSubPr>
                          <m:e>
                            <m:r>
                              <a:rPr lang="en-US" sz="1900" b="0" i="1">
                                <a:latin typeface="Cambria Math" panose="02040503050406030204" pitchFamily="18" charset="0"/>
                              </a:rPr>
                              <m:t>𝑘</m:t>
                            </m:r>
                          </m:e>
                          <m:sub>
                            <m:r>
                              <a:rPr lang="en-US" sz="1900" b="0" i="1">
                                <a:latin typeface="Cambria Math" panose="02040503050406030204" pitchFamily="18" charset="0"/>
                              </a:rPr>
                              <m:t>𝑖</m:t>
                            </m:r>
                          </m:sub>
                        </m:sSub>
                        <m:r>
                          <a:rPr lang="en-US" sz="1900" b="0" i="1">
                            <a:latin typeface="Cambria Math" panose="02040503050406030204" pitchFamily="18" charset="0"/>
                          </a:rPr>
                          <m:t>𝑥</m:t>
                        </m:r>
                        <m:r>
                          <a:rPr lang="en-US" sz="1900" b="0" i="1">
                            <a:latin typeface="Cambria Math" panose="02040503050406030204" pitchFamily="18" charset="0"/>
                          </a:rPr>
                          <m:t>−</m:t>
                        </m:r>
                        <m:sSub>
                          <m:sSubPr>
                            <m:ctrlPr>
                              <a:rPr lang="en-US" sz="1900" b="0" i="1">
                                <a:latin typeface="Cambria Math" panose="02040503050406030204" pitchFamily="18" charset="0"/>
                              </a:rPr>
                            </m:ctrlPr>
                          </m:sSubPr>
                          <m:e>
                            <m:r>
                              <a:rPr lang="en-US" sz="1900" b="0" i="1">
                                <a:latin typeface="Cambria Math" panose="02040503050406030204" pitchFamily="18" charset="0"/>
                              </a:rPr>
                              <m:t>𝜔</m:t>
                            </m:r>
                          </m:e>
                          <m:sub>
                            <m:r>
                              <a:rPr lang="en-US" sz="1900" b="0" i="1">
                                <a:latin typeface="Cambria Math" panose="02040503050406030204" pitchFamily="18" charset="0"/>
                              </a:rPr>
                              <m:t>𝑖</m:t>
                            </m:r>
                          </m:sub>
                        </m:sSub>
                        <m:r>
                          <a:rPr lang="en-US" sz="1900" b="0" i="1">
                            <a:latin typeface="Cambria Math" panose="02040503050406030204" pitchFamily="18" charset="0"/>
                          </a:rPr>
                          <m:t>𝑡</m:t>
                        </m:r>
                        <m:r>
                          <a:rPr lang="en-US" sz="1900" b="0" i="1">
                            <a:latin typeface="Cambria Math" panose="02040503050406030204" pitchFamily="18" charset="0"/>
                          </a:rPr>
                          <m:t>+</m:t>
                        </m:r>
                        <m:sSub>
                          <m:sSubPr>
                            <m:ctrlPr>
                              <a:rPr lang="en-US" sz="1900" b="0" i="1">
                                <a:latin typeface="Cambria Math" panose="02040503050406030204" pitchFamily="18" charset="0"/>
                              </a:rPr>
                            </m:ctrlPr>
                          </m:sSubPr>
                          <m:e>
                            <m:r>
                              <a:rPr lang="en-US" sz="1900" b="0" i="1">
                                <a:latin typeface="Cambria Math" panose="02040503050406030204" pitchFamily="18" charset="0"/>
                              </a:rPr>
                              <m:t>𝜙</m:t>
                            </m:r>
                          </m:e>
                          <m:sub>
                            <m:r>
                              <a:rPr lang="en-US" sz="1900" b="0" i="1">
                                <a:latin typeface="Cambria Math" panose="02040503050406030204" pitchFamily="18" charset="0"/>
                              </a:rPr>
                              <m:t>𝑖</m:t>
                            </m:r>
                          </m:sub>
                        </m:sSub>
                        <m:r>
                          <a:rPr lang="en-US" sz="1900" b="0" i="1">
                            <a:latin typeface="Cambria Math" panose="02040503050406030204" pitchFamily="18" charset="0"/>
                          </a:rPr>
                          <m:t>)</m:t>
                        </m:r>
                      </m:e>
                    </m:nary>
                  </m:oMath>
                </a14:m>
                <a:endParaRPr lang="en-US" sz="1900" dirty="0"/>
              </a:p>
              <a:p>
                <a:r>
                  <a:rPr lang="en-US" sz="1900" b="0" dirty="0"/>
                  <a:t>a</a:t>
                </a:r>
                <a14:m>
                  <m:oMath xmlns:m="http://schemas.openxmlformats.org/officeDocument/2006/math">
                    <m:d>
                      <m:dPr>
                        <m:ctrlPr>
                          <a:rPr lang="en-US" sz="1900" b="0" i="1">
                            <a:latin typeface="Cambria Math" panose="02040503050406030204" pitchFamily="18" charset="0"/>
                          </a:rPr>
                        </m:ctrlPr>
                      </m:dPr>
                      <m:e>
                        <m:r>
                          <a:rPr lang="en-US" sz="1900" b="0" i="1">
                            <a:latin typeface="Cambria Math" panose="02040503050406030204" pitchFamily="18" charset="0"/>
                          </a:rPr>
                          <m:t>𝑥</m:t>
                        </m:r>
                        <m:r>
                          <a:rPr lang="en-US" sz="1900" b="0" i="1">
                            <a:latin typeface="Cambria Math" panose="02040503050406030204" pitchFamily="18" charset="0"/>
                          </a:rPr>
                          <m:t>,</m:t>
                        </m:r>
                        <m:r>
                          <a:rPr lang="en-US" sz="1900" b="0" i="1">
                            <a:latin typeface="Cambria Math" panose="02040503050406030204" pitchFamily="18" charset="0"/>
                          </a:rPr>
                          <m:t>𝑡</m:t>
                        </m:r>
                      </m:e>
                    </m:d>
                    <m:r>
                      <a:rPr lang="en-US" sz="1900" b="0" i="1">
                        <a:latin typeface="Cambria Math" panose="02040503050406030204" pitchFamily="18" charset="0"/>
                      </a:rPr>
                      <m:t>=−</m:t>
                    </m:r>
                    <m:nary>
                      <m:naryPr>
                        <m:chr m:val="∑"/>
                        <m:supHide m:val="on"/>
                        <m:ctrlPr>
                          <a:rPr lang="en-US" sz="1900" b="0" i="1">
                            <a:latin typeface="Cambria Math" panose="02040503050406030204" pitchFamily="18" charset="0"/>
                          </a:rPr>
                        </m:ctrlPr>
                      </m:naryPr>
                      <m:sub>
                        <m:r>
                          <a:rPr lang="en-US" sz="1900" b="0" i="1">
                            <a:latin typeface="Cambria Math" panose="02040503050406030204" pitchFamily="18" charset="0"/>
                          </a:rPr>
                          <m:t>𝑖</m:t>
                        </m:r>
                      </m:sub>
                      <m:sup/>
                      <m:e>
                        <m:sSub>
                          <m:sSubPr>
                            <m:ctrlPr>
                              <a:rPr lang="en-US" sz="1900" b="0" i="1">
                                <a:latin typeface="Cambria Math" panose="02040503050406030204" pitchFamily="18" charset="0"/>
                              </a:rPr>
                            </m:ctrlPr>
                          </m:sSubPr>
                          <m:e>
                            <m:r>
                              <a:rPr lang="en-US" sz="1900" b="0" i="1">
                                <a:latin typeface="Cambria Math" panose="02040503050406030204" pitchFamily="18" charset="0"/>
                              </a:rPr>
                              <m:t>𝐴</m:t>
                            </m:r>
                          </m:e>
                          <m:sub>
                            <m:r>
                              <a:rPr lang="en-US" sz="1900" b="0" i="1">
                                <a:latin typeface="Cambria Math" panose="02040503050406030204" pitchFamily="18" charset="0"/>
                              </a:rPr>
                              <m:t>𝑖</m:t>
                            </m:r>
                          </m:sub>
                        </m:sSub>
                        <m:sSubSup>
                          <m:sSubSupPr>
                            <m:ctrlPr>
                              <a:rPr lang="en-US" sz="1900" b="0" i="1">
                                <a:latin typeface="Cambria Math" panose="02040503050406030204" pitchFamily="18" charset="0"/>
                              </a:rPr>
                            </m:ctrlPr>
                          </m:sSubSupPr>
                          <m:e>
                            <m:r>
                              <a:rPr lang="en-US" sz="1900" b="0" i="1">
                                <a:latin typeface="Cambria Math" panose="02040503050406030204" pitchFamily="18" charset="0"/>
                              </a:rPr>
                              <m:t>𝜔</m:t>
                            </m:r>
                          </m:e>
                          <m:sub>
                            <m:r>
                              <a:rPr lang="en-US" sz="1900" b="0" i="1">
                                <a:latin typeface="Cambria Math" panose="02040503050406030204" pitchFamily="18" charset="0"/>
                              </a:rPr>
                              <m:t>𝑖</m:t>
                            </m:r>
                          </m:sub>
                          <m:sup>
                            <m:r>
                              <a:rPr lang="en-US" sz="1900" b="0" i="1">
                                <a:latin typeface="Cambria Math" panose="02040503050406030204" pitchFamily="18" charset="0"/>
                              </a:rPr>
                              <m:t>2</m:t>
                            </m:r>
                          </m:sup>
                        </m:sSubSup>
                        <m:r>
                          <m:rPr>
                            <m:sty m:val="p"/>
                          </m:rPr>
                          <a:rPr lang="en-US" sz="1900" b="0" i="0">
                            <a:latin typeface="Cambria Math" panose="02040503050406030204" pitchFamily="18" charset="0"/>
                          </a:rPr>
                          <m:t>cos</m:t>
                        </m:r>
                        <m:r>
                          <a:rPr lang="en-US" sz="1900" b="0" i="1">
                            <a:latin typeface="Cambria Math" panose="02040503050406030204" pitchFamily="18" charset="0"/>
                          </a:rPr>
                          <m:t>⁡(</m:t>
                        </m:r>
                        <m:sSub>
                          <m:sSubPr>
                            <m:ctrlPr>
                              <a:rPr lang="en-US" sz="1900" b="0" i="1">
                                <a:latin typeface="Cambria Math" panose="02040503050406030204" pitchFamily="18" charset="0"/>
                              </a:rPr>
                            </m:ctrlPr>
                          </m:sSubPr>
                          <m:e>
                            <m:r>
                              <a:rPr lang="en-US" sz="1900" b="0" i="1">
                                <a:latin typeface="Cambria Math" panose="02040503050406030204" pitchFamily="18" charset="0"/>
                              </a:rPr>
                              <m:t>𝑘</m:t>
                            </m:r>
                          </m:e>
                          <m:sub>
                            <m:r>
                              <a:rPr lang="en-US" sz="1900" b="0" i="1">
                                <a:latin typeface="Cambria Math" panose="02040503050406030204" pitchFamily="18" charset="0"/>
                              </a:rPr>
                              <m:t>𝑖</m:t>
                            </m:r>
                          </m:sub>
                        </m:sSub>
                        <m:r>
                          <a:rPr lang="en-US" sz="1900" b="0" i="1">
                            <a:latin typeface="Cambria Math" panose="02040503050406030204" pitchFamily="18" charset="0"/>
                          </a:rPr>
                          <m:t>𝑥</m:t>
                        </m:r>
                        <m:sSub>
                          <m:sSubPr>
                            <m:ctrlPr>
                              <a:rPr lang="en-US" sz="1900" b="0" i="1">
                                <a:latin typeface="Cambria Math" panose="02040503050406030204" pitchFamily="18" charset="0"/>
                              </a:rPr>
                            </m:ctrlPr>
                          </m:sSubPr>
                          <m:e>
                            <m:r>
                              <a:rPr lang="en-US" sz="1900" b="0" i="1">
                                <a:latin typeface="Cambria Math" panose="02040503050406030204" pitchFamily="18" charset="0"/>
                              </a:rPr>
                              <m:t> − </m:t>
                            </m:r>
                            <m:r>
                              <a:rPr lang="en-US" sz="1900" b="0" i="1">
                                <a:latin typeface="Cambria Math" panose="02040503050406030204" pitchFamily="18" charset="0"/>
                              </a:rPr>
                              <m:t>𝜔</m:t>
                            </m:r>
                          </m:e>
                          <m:sub>
                            <m:r>
                              <a:rPr lang="en-US" sz="1900" b="0" i="1">
                                <a:latin typeface="Cambria Math" panose="02040503050406030204" pitchFamily="18" charset="0"/>
                              </a:rPr>
                              <m:t>𝑖</m:t>
                            </m:r>
                          </m:sub>
                        </m:sSub>
                        <m:r>
                          <a:rPr lang="en-US" sz="1900" b="0" i="1">
                            <a:latin typeface="Cambria Math" panose="02040503050406030204" pitchFamily="18" charset="0"/>
                          </a:rPr>
                          <m:t>𝑡</m:t>
                        </m:r>
                        <m:r>
                          <a:rPr lang="en-US" sz="1900" b="0" i="1">
                            <a:latin typeface="Cambria Math" panose="02040503050406030204" pitchFamily="18" charset="0"/>
                          </a:rPr>
                          <m:t>+</m:t>
                        </m:r>
                        <m:sSub>
                          <m:sSubPr>
                            <m:ctrlPr>
                              <a:rPr lang="en-US" sz="1900" b="0" i="1">
                                <a:latin typeface="Cambria Math" panose="02040503050406030204" pitchFamily="18" charset="0"/>
                              </a:rPr>
                            </m:ctrlPr>
                          </m:sSubPr>
                          <m:e>
                            <m:r>
                              <a:rPr lang="en-US" sz="1900" b="0" i="1">
                                <a:latin typeface="Cambria Math" panose="02040503050406030204" pitchFamily="18" charset="0"/>
                              </a:rPr>
                              <m:t>𝜙</m:t>
                            </m:r>
                          </m:e>
                          <m:sub>
                            <m:r>
                              <a:rPr lang="en-US" sz="1900" b="0" i="1">
                                <a:latin typeface="Cambria Math" panose="02040503050406030204" pitchFamily="18" charset="0"/>
                              </a:rPr>
                              <m:t>𝑖</m:t>
                            </m:r>
                          </m:sub>
                        </m:sSub>
                        <m:r>
                          <a:rPr lang="en-US" sz="1900" b="0" i="1">
                            <a:latin typeface="Cambria Math" panose="02040503050406030204" pitchFamily="18" charset="0"/>
                          </a:rPr>
                          <m:t>)</m:t>
                        </m:r>
                      </m:e>
                    </m:nary>
                  </m:oMath>
                </a14:m>
                <a:endParaRPr lang="en-US" sz="1900" dirty="0"/>
              </a:p>
              <a:p>
                <a:pPr marL="0" indent="0">
                  <a:buNone/>
                </a:pPr>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D14257AA-8949-D240-9817-C337C9957910}"/>
                  </a:ext>
                </a:extLst>
              </p:cNvPr>
              <p:cNvSpPr>
                <a:spLocks noGrp="1" noRot="1" noChangeAspect="1" noMove="1" noResize="1" noEditPoints="1" noAdjustHandles="1" noChangeArrowheads="1" noChangeShapeType="1" noTextEdit="1"/>
              </p:cNvSpPr>
              <p:nvPr>
                <p:ph idx="1"/>
              </p:nvPr>
            </p:nvSpPr>
            <p:spPr>
              <a:xfrm>
                <a:off x="0" y="2438400"/>
                <a:ext cx="4639055" cy="3785419"/>
              </a:xfrm>
              <a:blipFill>
                <a:blip r:embed="rId4"/>
                <a:stretch>
                  <a:fillRect l="-1366" t="-2007"/>
                </a:stretch>
              </a:blipFill>
            </p:spPr>
            <p:txBody>
              <a:bodyPr/>
              <a:lstStyle/>
              <a:p>
                <a:r>
                  <a:rPr lang="en-US">
                    <a:noFill/>
                  </a:rPr>
                  <a:t> </a:t>
                </a:r>
              </a:p>
            </p:txBody>
          </p:sp>
        </mc:Fallback>
      </mc:AlternateContent>
      <p:sp>
        <p:nvSpPr>
          <p:cNvPr id="51" name="Rectangle 5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example10" descr="example10">
            <a:hlinkClick r:id="" action="ppaction://media"/>
            <a:extLst>
              <a:ext uri="{FF2B5EF4-FFF2-40B4-BE49-F238E27FC236}">
                <a16:creationId xmlns:a16="http://schemas.microsoft.com/office/drawing/2014/main" id="{26D9B9E2-511F-DD4C-847D-426665D61C0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23688" y="958498"/>
            <a:ext cx="6584098" cy="4938072"/>
          </a:xfrm>
          <a:prstGeom prst="rect">
            <a:avLst/>
          </a:prstGeom>
          <a:effectLst/>
        </p:spPr>
      </p:pic>
    </p:spTree>
    <p:extLst>
      <p:ext uri="{BB962C8B-B14F-4D97-AF65-F5344CB8AC3E}">
        <p14:creationId xmlns:p14="http://schemas.microsoft.com/office/powerpoint/2010/main" val="139297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1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6C393-02E4-B245-8A02-6052B66654A5}"/>
              </a:ext>
            </a:extLst>
          </p:cNvPr>
          <p:cNvSpPr>
            <a:spLocks noGrp="1"/>
          </p:cNvSpPr>
          <p:nvPr>
            <p:ph type="title"/>
          </p:nvPr>
        </p:nvSpPr>
        <p:spPr>
          <a:xfrm>
            <a:off x="648929" y="629266"/>
            <a:ext cx="3505495" cy="1622321"/>
          </a:xfrm>
        </p:spPr>
        <p:txBody>
          <a:bodyPr>
            <a:normAutofit/>
          </a:bodyPr>
          <a:lstStyle/>
          <a:p>
            <a:r>
              <a:rPr lang="en-US" dirty="0"/>
              <a:t>Two waves with noise</a:t>
            </a:r>
          </a:p>
        </p:txBody>
      </p:sp>
      <p:sp>
        <p:nvSpPr>
          <p:cNvPr id="3" name="Content Placeholder 2">
            <a:extLst>
              <a:ext uri="{FF2B5EF4-FFF2-40B4-BE49-F238E27FC236}">
                <a16:creationId xmlns:a16="http://schemas.microsoft.com/office/drawing/2014/main" id="{7B89DB5A-1025-334E-A380-DC0C195956AC}"/>
              </a:ext>
            </a:extLst>
          </p:cNvPr>
          <p:cNvSpPr>
            <a:spLocks noGrp="1"/>
          </p:cNvSpPr>
          <p:nvPr>
            <p:ph idx="1"/>
          </p:nvPr>
        </p:nvSpPr>
        <p:spPr>
          <a:xfrm>
            <a:off x="648931" y="2438400"/>
            <a:ext cx="3505494" cy="3785419"/>
          </a:xfrm>
        </p:spPr>
        <p:txBody>
          <a:bodyPr>
            <a:normAutofit/>
          </a:bodyPr>
          <a:lstStyle/>
          <a:p>
            <a:pPr marL="0" indent="0">
              <a:buNone/>
            </a:pPr>
            <a:endParaRPr lang="en-US" sz="2000" dirty="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077653B-4A38-1C43-9CC8-0CC2D5438CE4}"/>
              </a:ext>
            </a:extLst>
          </p:cNvPr>
          <p:cNvPicPr>
            <a:picLocks noChangeAspect="1"/>
          </p:cNvPicPr>
          <p:nvPr/>
        </p:nvPicPr>
        <p:blipFill>
          <a:blip r:embed="rId2"/>
          <a:srcRect/>
          <a:stretch/>
        </p:blipFill>
        <p:spPr>
          <a:xfrm>
            <a:off x="5140078" y="954158"/>
            <a:ext cx="6573075" cy="4929806"/>
          </a:xfrm>
          <a:prstGeom prst="rect">
            <a:avLst/>
          </a:prstGeom>
          <a:effectLst/>
        </p:spPr>
      </p:pic>
    </p:spTree>
    <p:extLst>
      <p:ext uri="{BB962C8B-B14F-4D97-AF65-F5344CB8AC3E}">
        <p14:creationId xmlns:p14="http://schemas.microsoft.com/office/powerpoint/2010/main" val="1806774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6C393-02E4-B245-8A02-6052B66654A5}"/>
              </a:ext>
            </a:extLst>
          </p:cNvPr>
          <p:cNvSpPr>
            <a:spLocks noGrp="1"/>
          </p:cNvSpPr>
          <p:nvPr>
            <p:ph type="title"/>
          </p:nvPr>
        </p:nvSpPr>
        <p:spPr>
          <a:xfrm>
            <a:off x="648929" y="629266"/>
            <a:ext cx="3505495" cy="1622321"/>
          </a:xfrm>
        </p:spPr>
        <p:txBody>
          <a:bodyPr>
            <a:normAutofit/>
          </a:bodyPr>
          <a:lstStyle/>
          <a:p>
            <a:r>
              <a:rPr lang="en-US" dirty="0"/>
              <a:t>Two waves with noise</a:t>
            </a:r>
          </a:p>
        </p:txBody>
      </p:sp>
      <p:sp>
        <p:nvSpPr>
          <p:cNvPr id="3" name="Content Placeholder 2">
            <a:extLst>
              <a:ext uri="{FF2B5EF4-FFF2-40B4-BE49-F238E27FC236}">
                <a16:creationId xmlns:a16="http://schemas.microsoft.com/office/drawing/2014/main" id="{7B89DB5A-1025-334E-A380-DC0C195956AC}"/>
              </a:ext>
            </a:extLst>
          </p:cNvPr>
          <p:cNvSpPr>
            <a:spLocks noGrp="1"/>
          </p:cNvSpPr>
          <p:nvPr>
            <p:ph idx="1"/>
          </p:nvPr>
        </p:nvSpPr>
        <p:spPr>
          <a:xfrm>
            <a:off x="648931" y="2438400"/>
            <a:ext cx="3505494" cy="3785419"/>
          </a:xfrm>
        </p:spPr>
        <p:txBody>
          <a:bodyPr>
            <a:normAutofit/>
          </a:bodyPr>
          <a:lstStyle/>
          <a:p>
            <a:pPr marL="0" indent="0">
              <a:buNone/>
            </a:pPr>
            <a:r>
              <a:rPr lang="en-US" sz="2000" dirty="0"/>
              <a:t>Note the two peaks are easily extracted, but the amplitudes are off due to the noise.</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077653B-4A38-1C43-9CC8-0CC2D5438CE4}"/>
              </a:ext>
            </a:extLst>
          </p:cNvPr>
          <p:cNvPicPr>
            <a:picLocks noChangeAspect="1"/>
          </p:cNvPicPr>
          <p:nvPr/>
        </p:nvPicPr>
        <p:blipFill>
          <a:blip r:embed="rId2"/>
          <a:srcRect/>
          <a:stretch/>
        </p:blipFill>
        <p:spPr>
          <a:xfrm>
            <a:off x="5140078" y="954158"/>
            <a:ext cx="6573075" cy="4929806"/>
          </a:xfrm>
          <a:prstGeom prst="rect">
            <a:avLst/>
          </a:prstGeom>
          <a:effectLst/>
        </p:spPr>
      </p:pic>
    </p:spTree>
    <p:extLst>
      <p:ext uri="{BB962C8B-B14F-4D97-AF65-F5344CB8AC3E}">
        <p14:creationId xmlns:p14="http://schemas.microsoft.com/office/powerpoint/2010/main" val="3295001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6EA3-05FD-6040-9098-EF5E180A9860}"/>
              </a:ext>
            </a:extLst>
          </p:cNvPr>
          <p:cNvSpPr>
            <a:spLocks noGrp="1"/>
          </p:cNvSpPr>
          <p:nvPr>
            <p:ph type="title"/>
          </p:nvPr>
        </p:nvSpPr>
        <p:spPr>
          <a:xfrm>
            <a:off x="648929" y="629266"/>
            <a:ext cx="3505495" cy="1622321"/>
          </a:xfrm>
        </p:spPr>
        <p:txBody>
          <a:bodyPr>
            <a:normAutofit/>
          </a:bodyPr>
          <a:lstStyle/>
          <a:p>
            <a:r>
              <a:rPr lang="en-US" sz="3700" dirty="0"/>
              <a:t>Non-directional RMS wave height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1EB31B-A03F-D54B-9CDD-3397DE2AD085}"/>
                  </a:ext>
                </a:extLst>
              </p:cNvPr>
              <p:cNvSpPr>
                <a:spLocks noGrp="1"/>
              </p:cNvSpPr>
              <p:nvPr>
                <p:ph idx="1"/>
              </p:nvPr>
            </p:nvSpPr>
            <p:spPr>
              <a:xfrm>
                <a:off x="648931" y="2438400"/>
                <a:ext cx="3505494" cy="3785419"/>
              </a:xfrm>
            </p:spPr>
            <p:txBody>
              <a:bodyPr>
                <a:normAutofit/>
              </a:bodyPr>
              <a:lstStyle/>
              <a:p>
                <a:pPr marL="0" indent="0">
                  <a:buNone/>
                </a:pPr>
                <a:endParaRPr lang="en-US" sz="2000" b="0" dirty="0"/>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𝑅𝑀𝑆</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r>
                        <a:rPr lang="en-US" sz="2000" b="0" i="1" smtClean="0">
                          <a:latin typeface="Cambria Math" panose="02040503050406030204" pitchFamily="18" charset="0"/>
                        </a:rPr>
                        <m:t>)</m:t>
                      </m:r>
                      <m:r>
                        <a:rPr lang="en-US" sz="2000" b="0" i="1">
                          <a:latin typeface="Cambria Math" panose="02040503050406030204" pitchFamily="18" charset="0"/>
                        </a:rPr>
                        <m:t>=</m:t>
                      </m:r>
                      <m:f>
                        <m:fPr>
                          <m:ctrlPr>
                            <a:rPr lang="en-US" sz="2000" b="0" i="1" smtClean="0">
                              <a:latin typeface="Cambria Math" panose="02040503050406030204" pitchFamily="18" charset="0"/>
                            </a:rPr>
                          </m:ctrlPr>
                        </m:fPr>
                        <m:num>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𝑃𝑆𝐷</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e>
                              </m:d>
                            </m:e>
                          </m:rad>
                        </m:num>
                        <m:den>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r>
                                    <a:rPr lang="en-US" sz="2000" b="0" i="1" smtClean="0">
                                      <a:latin typeface="Cambria Math" panose="02040503050406030204" pitchFamily="18" charset="0"/>
                                    </a:rPr>
                                    <m:t>𝜋</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e>
                              </m:d>
                            </m:e>
                            <m:sup>
                              <m:r>
                                <a:rPr lang="en-US" sz="2000" b="0" i="1" smtClean="0">
                                  <a:latin typeface="Cambria Math" panose="02040503050406030204" pitchFamily="18" charset="0"/>
                                </a:rPr>
                                <m:t>2</m:t>
                              </m:r>
                            </m:sup>
                          </m:sSup>
                        </m:den>
                      </m:f>
                    </m:oMath>
                  </m:oMathPara>
                </a14:m>
                <a:endParaRPr lang="en-US" sz="2000" b="0" dirty="0"/>
              </a:p>
              <a:p>
                <a:pPr marL="0" indent="0">
                  <a:buNone/>
                </a:pPr>
                <a:endParaRPr lang="en-US" sz="2000" dirty="0"/>
              </a:p>
            </p:txBody>
          </p:sp>
        </mc:Choice>
        <mc:Fallback>
          <p:sp>
            <p:nvSpPr>
              <p:cNvPr id="3" name="Content Placeholder 2">
                <a:extLst>
                  <a:ext uri="{FF2B5EF4-FFF2-40B4-BE49-F238E27FC236}">
                    <a16:creationId xmlns:a16="http://schemas.microsoft.com/office/drawing/2014/main" id="{F31EB31B-A03F-D54B-9CDD-3397DE2AD085}"/>
                  </a:ext>
                </a:extLst>
              </p:cNvPr>
              <p:cNvSpPr>
                <a:spLocks noGrp="1" noRot="1" noChangeAspect="1" noMove="1" noResize="1" noEditPoints="1" noAdjustHandles="1" noChangeArrowheads="1" noChangeShapeType="1" noTextEdit="1"/>
              </p:cNvSpPr>
              <p:nvPr>
                <p:ph idx="1"/>
              </p:nvPr>
            </p:nvSpPr>
            <p:spPr>
              <a:xfrm>
                <a:off x="648931" y="2438400"/>
                <a:ext cx="3505494" cy="3785419"/>
              </a:xfrm>
              <a:blipFill>
                <a:blip r:embed="rId2"/>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B010EB6-971A-4841-99BA-40836D1779B2}"/>
              </a:ext>
            </a:extLst>
          </p:cNvPr>
          <p:cNvPicPr>
            <a:picLocks noChangeAspect="1"/>
          </p:cNvPicPr>
          <p:nvPr/>
        </p:nvPicPr>
        <p:blipFill>
          <a:blip r:embed="rId3"/>
          <a:srcRect/>
          <a:stretch/>
        </p:blipFill>
        <p:spPr>
          <a:xfrm>
            <a:off x="5118456" y="962107"/>
            <a:ext cx="6584098" cy="4938073"/>
          </a:xfrm>
          <a:prstGeom prst="rect">
            <a:avLst/>
          </a:prstGeom>
          <a:effectLst/>
        </p:spPr>
      </p:pic>
    </p:spTree>
    <p:extLst>
      <p:ext uri="{BB962C8B-B14F-4D97-AF65-F5344CB8AC3E}">
        <p14:creationId xmlns:p14="http://schemas.microsoft.com/office/powerpoint/2010/main" val="1832713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B2F2F-68AD-BE44-B2AB-A9D40B9860B4}"/>
              </a:ext>
            </a:extLst>
          </p:cNvPr>
          <p:cNvSpPr>
            <a:spLocks noGrp="1"/>
          </p:cNvSpPr>
          <p:nvPr>
            <p:ph type="title"/>
          </p:nvPr>
        </p:nvSpPr>
        <p:spPr>
          <a:xfrm>
            <a:off x="648929" y="629266"/>
            <a:ext cx="3505495" cy="1622321"/>
          </a:xfrm>
        </p:spPr>
        <p:txBody>
          <a:bodyPr>
            <a:normAutofit/>
          </a:bodyPr>
          <a:lstStyle/>
          <a:p>
            <a:r>
              <a:rPr lang="en-US" sz="4100" dirty="0"/>
              <a:t>Significant Wave Height	</a:t>
            </a:r>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08F5A6C5-D795-42AD-9446-5A23C40D5B7B}"/>
                  </a:ext>
                </a:extLst>
              </p:cNvPr>
              <p:cNvSpPr>
                <a:spLocks noGrp="1"/>
              </p:cNvSpPr>
              <p:nvPr>
                <p:ph idx="1"/>
              </p:nvPr>
            </p:nvSpPr>
            <p:spPr>
              <a:xfrm>
                <a:off x="648931" y="2438400"/>
                <a:ext cx="3505494" cy="3785419"/>
              </a:xfrm>
            </p:spPr>
            <p:txBody>
              <a:bodyPr>
                <a:normAutofit/>
              </a:bodyPr>
              <a:lstStyle/>
              <a:p>
                <a:pPr marL="0" indent="0">
                  <a:buNone/>
                </a:pPr>
                <a:r>
                  <a:rPr lang="en-US" sz="2000" dirty="0"/>
                  <a:t>Comes from Walter Munk’s estimate of what a trained observer would say the wave height is during WWII.</a:t>
                </a:r>
              </a:p>
              <a:p>
                <a:pPr marL="0" indent="0">
                  <a:buNone/>
                </a:pPr>
                <a:r>
                  <a:rPr lang="en-US" sz="2000" dirty="0"/>
                  <a:t>By definition SWH is four times the standard deviation of the wave elevation.</a:t>
                </a:r>
              </a:p>
              <a:p>
                <a:pPr marL="0" indent="0">
                  <a:buNone/>
                </a:pPr>
                <a:r>
                  <a:rPr lang="en-US" sz="2000" dirty="0"/>
                  <a:t>For a pure sine wave:</a:t>
                </a:r>
              </a:p>
              <a:p>
                <a:pPr marL="0"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𝜎</m:t>
                      </m:r>
                      <m:r>
                        <a:rPr lang="en-US" sz="2000" b="0" i="1" smtClean="0">
                          <a:latin typeface="Cambria Math" panose="02040503050406030204" pitchFamily="18" charset="0"/>
                        </a:rPr>
                        <m:t>=</m:t>
                      </m:r>
                      <m:r>
                        <a:rPr lang="en-US" sz="2000" b="0" i="1" smtClean="0">
                          <a:latin typeface="Cambria Math" panose="02040503050406030204" pitchFamily="18" charset="0"/>
                        </a:rPr>
                        <m:t>𝑅𝑀𝑆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rPr>
                          </m:ctrlPr>
                        </m:radPr>
                        <m:deg/>
                        <m:e>
                          <m:r>
                            <a:rPr lang="en-US" sz="2000" b="0" i="1" smtClean="0">
                              <a:latin typeface="Cambria Math" panose="02040503050406030204" pitchFamily="18" charset="0"/>
                            </a:rPr>
                            <m:t>2</m:t>
                          </m:r>
                        </m:e>
                      </m:rad>
                    </m:oMath>
                  </m:oMathPara>
                </a14:m>
                <a:endParaRPr lang="en-US" sz="2000" dirty="0"/>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𝑚</m:t>
                          </m:r>
                          <m:r>
                            <a:rPr lang="en-US" sz="2000" b="0" i="1" smtClean="0">
                              <a:latin typeface="Cambria Math" panose="02040503050406030204" pitchFamily="18" charset="0"/>
                            </a:rPr>
                            <m:t>0</m:t>
                          </m:r>
                        </m:sub>
                      </m:sSub>
                      <m:r>
                        <a:rPr lang="en-US" sz="2000" b="0" i="1" smtClean="0">
                          <a:latin typeface="Cambria Math" panose="02040503050406030204" pitchFamily="18" charset="0"/>
                        </a:rPr>
                        <m:t>=4 </m:t>
                      </m:r>
                      <m:r>
                        <a:rPr lang="en-US" sz="2000" b="0" i="1" smtClean="0">
                          <a:latin typeface="Cambria Math" panose="02040503050406030204" pitchFamily="18" charset="0"/>
                        </a:rPr>
                        <m:t>𝜎</m:t>
                      </m:r>
                      <m:r>
                        <a:rPr lang="en-US" sz="2000" b="0" i="1" smtClean="0">
                          <a:latin typeface="Cambria Math" panose="02040503050406030204" pitchFamily="18" charset="0"/>
                        </a:rPr>
                        <m:t>=4 </m:t>
                      </m:r>
                      <m:rad>
                        <m:radPr>
                          <m:degHide m:val="on"/>
                          <m:ctrlPr>
                            <a:rPr lang="en-US" sz="2000" b="0" i="1" smtClean="0">
                              <a:latin typeface="Cambria Math" panose="02040503050406030204" pitchFamily="18" charset="0"/>
                            </a:rPr>
                          </m:ctrlPr>
                        </m:radPr>
                        <m:deg/>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𝜎</m:t>
                              </m:r>
                            </m:e>
                            <m:sup>
                              <m:r>
                                <a:rPr lang="en-US" sz="2000" b="0" i="1" smtClean="0">
                                  <a:latin typeface="Cambria Math" panose="02040503050406030204" pitchFamily="18" charset="0"/>
                                </a:rPr>
                                <m:t>2</m:t>
                              </m:r>
                            </m:sup>
                          </m:sSup>
                        </m:e>
                      </m:rad>
                    </m:oMath>
                  </m:oMathPara>
                </a14:m>
                <a:endParaRPr lang="en-US" sz="2000" dirty="0"/>
              </a:p>
            </p:txBody>
          </p:sp>
        </mc:Choice>
        <mc:Fallback>
          <p:sp>
            <p:nvSpPr>
              <p:cNvPr id="8" name="Content Placeholder 7">
                <a:extLst>
                  <a:ext uri="{FF2B5EF4-FFF2-40B4-BE49-F238E27FC236}">
                    <a16:creationId xmlns:a16="http://schemas.microsoft.com/office/drawing/2014/main" id="{08F5A6C5-D795-42AD-9446-5A23C40D5B7B}"/>
                  </a:ext>
                </a:extLst>
              </p:cNvPr>
              <p:cNvSpPr>
                <a:spLocks noGrp="1" noRot="1" noChangeAspect="1" noMove="1" noResize="1" noEditPoints="1" noAdjustHandles="1" noChangeArrowheads="1" noChangeShapeType="1" noTextEdit="1"/>
              </p:cNvSpPr>
              <p:nvPr>
                <p:ph idx="1"/>
              </p:nvPr>
            </p:nvSpPr>
            <p:spPr>
              <a:xfrm>
                <a:off x="648931" y="2438400"/>
                <a:ext cx="3505494" cy="3785419"/>
              </a:xfrm>
              <a:blipFill>
                <a:blip r:embed="rId2"/>
                <a:stretch>
                  <a:fillRect l="-1439" t="-2007"/>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779EF280-928F-CE4D-B737-AD4B5CA50FFA}"/>
              </a:ext>
            </a:extLst>
          </p:cNvPr>
          <p:cNvPicPr>
            <a:picLocks noChangeAspect="1"/>
          </p:cNvPicPr>
          <p:nvPr/>
        </p:nvPicPr>
        <p:blipFill>
          <a:blip r:embed="rId3"/>
          <a:stretch>
            <a:fillRect/>
          </a:stretch>
        </p:blipFill>
        <p:spPr>
          <a:xfrm>
            <a:off x="5122586" y="1938130"/>
            <a:ext cx="6584097" cy="2979302"/>
          </a:xfrm>
          <a:prstGeom prst="rect">
            <a:avLst/>
          </a:prstGeom>
          <a:effectLst/>
        </p:spPr>
      </p:pic>
    </p:spTree>
    <p:extLst>
      <p:ext uri="{BB962C8B-B14F-4D97-AF65-F5344CB8AC3E}">
        <p14:creationId xmlns:p14="http://schemas.microsoft.com/office/powerpoint/2010/main" val="1906542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A6EA3-05FD-6040-9098-EF5E180A9860}"/>
              </a:ext>
            </a:extLst>
          </p:cNvPr>
          <p:cNvSpPr>
            <a:spLocks noGrp="1"/>
          </p:cNvSpPr>
          <p:nvPr>
            <p:ph type="title"/>
          </p:nvPr>
        </p:nvSpPr>
        <p:spPr>
          <a:xfrm>
            <a:off x="648929" y="629266"/>
            <a:ext cx="3505495" cy="1622321"/>
          </a:xfrm>
        </p:spPr>
        <p:txBody>
          <a:bodyPr>
            <a:normAutofit/>
          </a:bodyPr>
          <a:lstStyle/>
          <a:p>
            <a:r>
              <a:rPr lang="en-US" sz="3700" dirty="0"/>
              <a:t>Significant Wave Height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31EB31B-A03F-D54B-9CDD-3397DE2AD085}"/>
                  </a:ext>
                </a:extLst>
              </p:cNvPr>
              <p:cNvSpPr>
                <a:spLocks noGrp="1"/>
              </p:cNvSpPr>
              <p:nvPr>
                <p:ph idx="1"/>
              </p:nvPr>
            </p:nvSpPr>
            <p:spPr>
              <a:xfrm>
                <a:off x="648931" y="2438400"/>
                <a:ext cx="3505494" cy="3785419"/>
              </a:xfrm>
            </p:spPr>
            <p:txBody>
              <a:bodyPr>
                <a:normAutofit/>
              </a:bodyPr>
              <a:lstStyle/>
              <a:p>
                <a:pPr marL="0" indent="0">
                  <a:buNone/>
                </a:pPr>
                <a:r>
                  <a:rPr lang="en-US" sz="2000" b="0" dirty="0"/>
                  <a:t>Using the equivalence of RMS and standard deviation.</a:t>
                </a:r>
              </a:p>
              <a:p>
                <a:pPr marL="0" indent="0">
                  <a:buNone/>
                </a:pPr>
                <a:endParaRPr lang="en-US" sz="2000" b="0" dirty="0"/>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𝐻</m:t>
                          </m:r>
                        </m:e>
                        <m:sub>
                          <m:r>
                            <a:rPr lang="en-US" sz="2000" b="0" i="1" smtClean="0">
                              <a:latin typeface="Cambria Math" panose="02040503050406030204" pitchFamily="18" charset="0"/>
                            </a:rPr>
                            <m:t>𝑚</m:t>
                          </m:r>
                          <m:r>
                            <a:rPr lang="en-US" sz="2000" b="0" i="1" smtClean="0">
                              <a:latin typeface="Cambria Math" panose="02040503050406030204" pitchFamily="18" charset="0"/>
                            </a:rPr>
                            <m:t>0</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𝑓</m:t>
                              </m:r>
                            </m:e>
                            <m:sub>
                              <m:r>
                                <a:rPr lang="en-US" sz="2000" b="0" i="1" smtClean="0">
                                  <a:latin typeface="Cambria Math" panose="02040503050406030204" pitchFamily="18" charset="0"/>
                                </a:rPr>
                                <m:t>𝑐</m:t>
                              </m:r>
                            </m:sub>
                          </m:sSub>
                        </m:e>
                      </m:d>
                      <m:r>
                        <a:rPr lang="en-US" sz="2000" i="1">
                          <a:latin typeface="Cambria Math" panose="02040503050406030204" pitchFamily="18" charset="0"/>
                        </a:rPr>
                        <m:t>=</m:t>
                      </m:r>
                      <m:r>
                        <a:rPr lang="en-US" sz="2000" b="0" i="1" smtClean="0">
                          <a:latin typeface="Cambria Math" panose="02040503050406030204" pitchFamily="18" charset="0"/>
                        </a:rPr>
                        <m:t>4 </m:t>
                      </m:r>
                      <m:f>
                        <m:fPr>
                          <m:ctrlPr>
                            <a:rPr lang="en-US" sz="2000" i="1">
                              <a:latin typeface="Cambria Math" panose="02040503050406030204" pitchFamily="18" charset="0"/>
                            </a:rPr>
                          </m:ctrlPr>
                        </m:fPr>
                        <m:num>
                          <m:rad>
                            <m:radPr>
                              <m:degHide m:val="on"/>
                              <m:ctrlPr>
                                <a:rPr lang="en-US" sz="2000" i="1">
                                  <a:latin typeface="Cambria Math" panose="02040503050406030204" pitchFamily="18" charset="0"/>
                                </a:rPr>
                              </m:ctrlPr>
                            </m:radPr>
                            <m:deg/>
                            <m:e>
                              <m:r>
                                <a:rPr lang="en-US" sz="2000" i="1">
                                  <a:latin typeface="Cambria Math" panose="02040503050406030204" pitchFamily="18" charset="0"/>
                                </a:rPr>
                                <m:t>𝑃𝑆𝐷</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𝑐</m:t>
                                      </m:r>
                                    </m:sub>
                                  </m:sSub>
                                </m:e>
                              </m:d>
                            </m:e>
                          </m:rad>
                        </m:num>
                        <m:den>
                          <m:sSup>
                            <m:sSupPr>
                              <m:ctrlPr>
                                <a:rPr lang="en-US" sz="2000" i="1">
                                  <a:latin typeface="Cambria Math" panose="02040503050406030204" pitchFamily="18" charset="0"/>
                                </a:rPr>
                              </m:ctrlPr>
                            </m:sSupPr>
                            <m:e>
                              <m:d>
                                <m:dPr>
                                  <m:ctrlPr>
                                    <a:rPr lang="en-US" sz="2000" i="1">
                                      <a:latin typeface="Cambria Math" panose="02040503050406030204" pitchFamily="18" charset="0"/>
                                    </a:rPr>
                                  </m:ctrlPr>
                                </m:dPr>
                                <m:e>
                                  <m:r>
                                    <a:rPr lang="en-US" sz="2000" i="1">
                                      <a:latin typeface="Cambria Math" panose="02040503050406030204" pitchFamily="18" charset="0"/>
                                    </a:rPr>
                                    <m:t>2</m:t>
                                  </m:r>
                                  <m:r>
                                    <a:rPr lang="en-US" sz="2000" i="1">
                                      <a:latin typeface="Cambria Math" panose="02040503050406030204" pitchFamily="18" charset="0"/>
                                    </a:rPr>
                                    <m:t>𝜋</m:t>
                                  </m:r>
                                  <m:sSub>
                                    <m:sSubPr>
                                      <m:ctrlPr>
                                        <a:rPr lang="en-US"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𝑐</m:t>
                                      </m:r>
                                    </m:sub>
                                  </m:sSub>
                                </m:e>
                              </m:d>
                            </m:e>
                            <m:sup>
                              <m:r>
                                <a:rPr lang="en-US" sz="2000" i="1">
                                  <a:latin typeface="Cambria Math" panose="02040503050406030204" pitchFamily="18" charset="0"/>
                                </a:rPr>
                                <m:t>2</m:t>
                              </m:r>
                            </m:sup>
                          </m:sSup>
                        </m:den>
                      </m:f>
                    </m:oMath>
                  </m:oMathPara>
                </a14:m>
                <a:endParaRPr lang="en-US" sz="2000" dirty="0"/>
              </a:p>
              <a:p>
                <a:pPr marL="0" indent="0">
                  <a:buNone/>
                </a:pPr>
                <a:endParaRPr lang="en-US" sz="2000" dirty="0"/>
              </a:p>
              <a:p>
                <a:pPr marL="0" indent="0">
                  <a:buNone/>
                </a:pPr>
                <a:endParaRPr lang="en-US" sz="2000" dirty="0"/>
              </a:p>
            </p:txBody>
          </p:sp>
        </mc:Choice>
        <mc:Fallback>
          <p:sp>
            <p:nvSpPr>
              <p:cNvPr id="3" name="Content Placeholder 2">
                <a:extLst>
                  <a:ext uri="{FF2B5EF4-FFF2-40B4-BE49-F238E27FC236}">
                    <a16:creationId xmlns:a16="http://schemas.microsoft.com/office/drawing/2014/main" id="{F31EB31B-A03F-D54B-9CDD-3397DE2AD085}"/>
                  </a:ext>
                </a:extLst>
              </p:cNvPr>
              <p:cNvSpPr>
                <a:spLocks noGrp="1" noRot="1" noChangeAspect="1" noMove="1" noResize="1" noEditPoints="1" noAdjustHandles="1" noChangeArrowheads="1" noChangeShapeType="1" noTextEdit="1"/>
              </p:cNvSpPr>
              <p:nvPr>
                <p:ph idx="1"/>
              </p:nvPr>
            </p:nvSpPr>
            <p:spPr>
              <a:xfrm>
                <a:off x="648931" y="2438400"/>
                <a:ext cx="3505494" cy="3785419"/>
              </a:xfrm>
              <a:blipFill>
                <a:blip r:embed="rId2"/>
                <a:stretch>
                  <a:fillRect l="-1439" t="-200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B010EB6-971A-4841-99BA-40836D1779B2}"/>
              </a:ext>
            </a:extLst>
          </p:cNvPr>
          <p:cNvPicPr>
            <a:picLocks noChangeAspect="1"/>
          </p:cNvPicPr>
          <p:nvPr/>
        </p:nvPicPr>
        <p:blipFill>
          <a:blip r:embed="rId3"/>
          <a:srcRect/>
          <a:stretch/>
        </p:blipFill>
        <p:spPr>
          <a:xfrm>
            <a:off x="5118456" y="962107"/>
            <a:ext cx="6584097" cy="4938073"/>
          </a:xfrm>
          <a:prstGeom prst="rect">
            <a:avLst/>
          </a:prstGeom>
          <a:effectLst/>
        </p:spPr>
      </p:pic>
    </p:spTree>
    <p:extLst>
      <p:ext uri="{BB962C8B-B14F-4D97-AF65-F5344CB8AC3E}">
        <p14:creationId xmlns:p14="http://schemas.microsoft.com/office/powerpoint/2010/main" val="3038417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2C9D0-D235-9E44-9B75-5CBB6312EE95}"/>
              </a:ext>
            </a:extLst>
          </p:cNvPr>
          <p:cNvSpPr>
            <a:spLocks noGrp="1"/>
          </p:cNvSpPr>
          <p:nvPr>
            <p:ph type="title"/>
          </p:nvPr>
        </p:nvSpPr>
        <p:spPr>
          <a:xfrm>
            <a:off x="648929" y="629266"/>
            <a:ext cx="3505495" cy="1622321"/>
          </a:xfrm>
        </p:spPr>
        <p:txBody>
          <a:bodyPr>
            <a:normAutofit/>
          </a:bodyPr>
          <a:lstStyle/>
          <a:p>
            <a:r>
              <a:rPr lang="en-US" dirty="0"/>
              <a:t>Wave Length versus depth</a:t>
            </a:r>
          </a:p>
        </p:txBody>
      </p:sp>
      <p:sp>
        <p:nvSpPr>
          <p:cNvPr id="3" name="Content Placeholder 2">
            <a:extLst>
              <a:ext uri="{FF2B5EF4-FFF2-40B4-BE49-F238E27FC236}">
                <a16:creationId xmlns:a16="http://schemas.microsoft.com/office/drawing/2014/main" id="{D81C808B-7A97-4245-9B91-447D8E751A7A}"/>
              </a:ext>
            </a:extLst>
          </p:cNvPr>
          <p:cNvSpPr>
            <a:spLocks noGrp="1"/>
          </p:cNvSpPr>
          <p:nvPr>
            <p:ph idx="1"/>
          </p:nvPr>
        </p:nvSpPr>
        <p:spPr>
          <a:xfrm>
            <a:off x="648931" y="2438400"/>
            <a:ext cx="3505494" cy="3785419"/>
          </a:xfrm>
        </p:spPr>
        <p:txBody>
          <a:bodyPr>
            <a:normAutofit/>
          </a:bodyPr>
          <a:lstStyle/>
          <a:p>
            <a:pPr marL="0" indent="0">
              <a:buNone/>
            </a:pPr>
            <a:r>
              <a:rPr lang="en-US" sz="2000"/>
              <a:t>As the depth increases, the ocean wave length increases</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line chart&#10;&#10;Description automatically generated">
            <a:extLst>
              <a:ext uri="{FF2B5EF4-FFF2-40B4-BE49-F238E27FC236}">
                <a16:creationId xmlns:a16="http://schemas.microsoft.com/office/drawing/2014/main" id="{CDE1464D-B910-D046-A9EC-C1338652AA9F}"/>
              </a:ext>
            </a:extLst>
          </p:cNvPr>
          <p:cNvPicPr>
            <a:picLocks noChangeAspect="1"/>
          </p:cNvPicPr>
          <p:nvPr/>
        </p:nvPicPr>
        <p:blipFill>
          <a:blip r:embed="rId2"/>
          <a:stretch>
            <a:fillRect/>
          </a:stretch>
        </p:blipFill>
        <p:spPr>
          <a:xfrm>
            <a:off x="5123688" y="958182"/>
            <a:ext cx="6584098" cy="4938076"/>
          </a:xfrm>
          <a:prstGeom prst="rect">
            <a:avLst/>
          </a:prstGeom>
          <a:effectLst/>
        </p:spPr>
      </p:pic>
    </p:spTree>
    <p:extLst>
      <p:ext uri="{BB962C8B-B14F-4D97-AF65-F5344CB8AC3E}">
        <p14:creationId xmlns:p14="http://schemas.microsoft.com/office/powerpoint/2010/main" val="4805736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AD34-C9F7-2146-9ADE-61B0B9F99EF3}"/>
              </a:ext>
            </a:extLst>
          </p:cNvPr>
          <p:cNvSpPr>
            <a:spLocks noGrp="1"/>
          </p:cNvSpPr>
          <p:nvPr>
            <p:ph type="title"/>
          </p:nvPr>
        </p:nvSpPr>
        <p:spPr>
          <a:xfrm>
            <a:off x="648929" y="629266"/>
            <a:ext cx="3505495" cy="1622321"/>
          </a:xfrm>
        </p:spPr>
        <p:txBody>
          <a:bodyPr>
            <a:normAutofit/>
          </a:bodyPr>
          <a:lstStyle/>
          <a:p>
            <a:r>
              <a:rPr lang="en-US" dirty="0"/>
              <a:t>Horizontal Motion</a:t>
            </a:r>
          </a:p>
        </p:txBody>
      </p:sp>
      <p:sp>
        <p:nvSpPr>
          <p:cNvPr id="3" name="Content Placeholder 2">
            <a:extLst>
              <a:ext uri="{FF2B5EF4-FFF2-40B4-BE49-F238E27FC236}">
                <a16:creationId xmlns:a16="http://schemas.microsoft.com/office/drawing/2014/main" id="{2E4562DE-E0A0-E24E-9120-708C1392A7E1}"/>
              </a:ext>
            </a:extLst>
          </p:cNvPr>
          <p:cNvSpPr>
            <a:spLocks noGrp="1"/>
          </p:cNvSpPr>
          <p:nvPr>
            <p:ph idx="1"/>
          </p:nvPr>
        </p:nvSpPr>
        <p:spPr>
          <a:xfrm>
            <a:off x="648931" y="2438400"/>
            <a:ext cx="3505494" cy="3785419"/>
          </a:xfrm>
        </p:spPr>
        <p:txBody>
          <a:bodyPr>
            <a:normAutofit/>
          </a:bodyPr>
          <a:lstStyle/>
          <a:p>
            <a:pPr marL="0" indent="0">
              <a:buNone/>
            </a:pPr>
            <a:r>
              <a:rPr lang="en-US" sz="2000" dirty="0"/>
              <a:t>In reality, a water parcel does not just move up and down. It is also translated forwards and backwards in the direction of the wave.</a:t>
            </a:r>
          </a:p>
          <a:p>
            <a:pPr marL="0" indent="0">
              <a:buNone/>
            </a:pPr>
            <a:endParaRPr lang="en-US" sz="2000" dirty="0"/>
          </a:p>
          <a:p>
            <a:pPr marL="0" indent="0">
              <a:buNone/>
            </a:pPr>
            <a:r>
              <a:rPr lang="en-US" sz="2000" dirty="0"/>
              <a:t>See: </a:t>
            </a:r>
            <a:r>
              <a:rPr lang="en-US" sz="1800" dirty="0"/>
              <a:t>http://</a:t>
            </a:r>
            <a:r>
              <a:rPr lang="en-US" sz="1800" dirty="0" err="1"/>
              <a:t>web.mit.edu</a:t>
            </a:r>
            <a:r>
              <a:rPr lang="en-US" sz="1800" dirty="0"/>
              <a:t>/13.021/demos/lectures/lecture19.pdf</a:t>
            </a:r>
          </a:p>
          <a:p>
            <a:pPr marL="0" indent="0">
              <a:buNone/>
            </a:pPr>
            <a:endParaRPr lang="en-US" sz="2000" dirty="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N10">
            <a:extLst>
              <a:ext uri="{FF2B5EF4-FFF2-40B4-BE49-F238E27FC236}">
                <a16:creationId xmlns:a16="http://schemas.microsoft.com/office/drawing/2014/main" id="{9E80D071-4DBE-BA4A-9B71-636A6C7B933D}"/>
              </a:ext>
            </a:extLst>
          </p:cNvPr>
          <p:cNvPicPr>
            <a:picLocks noChangeAspect="1" noChangeArrowheads="1"/>
          </p:cNvPicPr>
          <p:nvPr/>
        </p:nvPicPr>
        <p:blipFill>
          <a:blip r:embed="rId2" cstate="print"/>
          <a:stretch>
            <a:fillRect/>
          </a:stretch>
        </p:blipFill>
        <p:spPr bwMode="auto">
          <a:xfrm>
            <a:off x="6948447" y="564670"/>
            <a:ext cx="3209344" cy="5730971"/>
          </a:xfrm>
          <a:prstGeom prst="rect">
            <a:avLst/>
          </a:prstGeom>
          <a:noFill/>
          <a:effectLst/>
        </p:spPr>
      </p:pic>
    </p:spTree>
    <p:extLst>
      <p:ext uri="{BB962C8B-B14F-4D97-AF65-F5344CB8AC3E}">
        <p14:creationId xmlns:p14="http://schemas.microsoft.com/office/powerpoint/2010/main" val="1621311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03101-96CF-FC41-84A2-9287624420C9}"/>
              </a:ext>
            </a:extLst>
          </p:cNvPr>
          <p:cNvSpPr>
            <a:spLocks noGrp="1"/>
          </p:cNvSpPr>
          <p:nvPr>
            <p:ph type="title"/>
          </p:nvPr>
        </p:nvSpPr>
        <p:spPr/>
        <p:txBody>
          <a:bodyPr/>
          <a:lstStyle/>
          <a:p>
            <a:r>
              <a:rPr lang="en-US" dirty="0"/>
              <a:t>Vertical motion: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0D9E32-64CB-8B47-A16E-C3A8E6876848}"/>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sinh</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h</m:t>
                                      </m:r>
                                    </m:e>
                                  </m:d>
                                </m:e>
                              </m:d>
                            </m:e>
                          </m:func>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sinh</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𝑘h</m:t>
                                  </m:r>
                                </m:e>
                              </m:d>
                            </m:e>
                          </m:func>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𝑡</m:t>
                              </m:r>
                            </m:e>
                          </m:d>
                        </m:e>
                      </m:func>
                    </m:oMath>
                  </m:oMathPara>
                </a14:m>
                <a:endParaRPr lang="en-US" b="0" dirty="0"/>
              </a:p>
              <a:p>
                <a:pPr marL="0" indent="0">
                  <a:buNone/>
                </a:pPr>
                <a:r>
                  <a:rPr lang="en-US" dirty="0"/>
                  <a:t>At the surface,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0</m:t>
                        </m:r>
                      </m:sub>
                    </m:sSub>
                  </m:oMath>
                </a14:m>
                <a:r>
                  <a:rPr lang="en-US" dirty="0"/>
                  <a:t>= 0, we have</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𝜔</m:t>
                              </m:r>
                              <m:r>
                                <a:rPr lang="en-US" i="1">
                                  <a:latin typeface="Cambria Math" panose="02040503050406030204" pitchFamily="18" charset="0"/>
                                </a:rPr>
                                <m:t>𝑡</m:t>
                              </m:r>
                            </m:e>
                          </m:d>
                        </m:e>
                      </m:func>
                    </m:oMath>
                  </m:oMathPara>
                </a14:m>
                <a:endParaRPr lang="en-US" dirty="0"/>
              </a:p>
            </p:txBody>
          </p:sp>
        </mc:Choice>
        <mc:Fallback>
          <p:sp>
            <p:nvSpPr>
              <p:cNvPr id="3" name="Content Placeholder 2">
                <a:extLst>
                  <a:ext uri="{FF2B5EF4-FFF2-40B4-BE49-F238E27FC236}">
                    <a16:creationId xmlns:a16="http://schemas.microsoft.com/office/drawing/2014/main" id="{770D9E32-64CB-8B47-A16E-C3A8E6876848}"/>
                  </a:ext>
                </a:extLst>
              </p:cNvPr>
              <p:cNvSpPr>
                <a:spLocks noGrp="1" noRot="1" noChangeAspect="1" noMove="1" noResize="1" noEditPoints="1" noAdjustHandles="1" noChangeArrowheads="1" noChangeShapeType="1" noTextEdit="1"/>
              </p:cNvSpPr>
              <p:nvPr>
                <p:ph idx="1"/>
              </p:nvPr>
            </p:nvSpPr>
            <p:spPr>
              <a:blipFill>
                <a:blip r:embed="rId2"/>
                <a:stretch>
                  <a:fillRect l="-1206"/>
                </a:stretch>
              </a:blipFill>
            </p:spPr>
            <p:txBody>
              <a:bodyPr/>
              <a:lstStyle/>
              <a:p>
                <a:r>
                  <a:rPr lang="en-US">
                    <a:noFill/>
                  </a:rPr>
                  <a:t> </a:t>
                </a:r>
              </a:p>
            </p:txBody>
          </p:sp>
        </mc:Fallback>
      </mc:AlternateContent>
    </p:spTree>
    <p:extLst>
      <p:ext uri="{BB962C8B-B14F-4D97-AF65-F5344CB8AC3E}">
        <p14:creationId xmlns:p14="http://schemas.microsoft.com/office/powerpoint/2010/main" val="626386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36C6-04AF-6442-80B1-1FC4CF13B426}"/>
              </a:ext>
            </a:extLst>
          </p:cNvPr>
          <p:cNvSpPr>
            <a:spLocks noGrp="1"/>
          </p:cNvSpPr>
          <p:nvPr>
            <p:ph type="title"/>
          </p:nvPr>
        </p:nvSpPr>
        <p:spPr/>
        <p:txBody>
          <a:bodyPr/>
          <a:lstStyle/>
          <a:p>
            <a:pPr algn="ctr"/>
            <a:r>
              <a:rPr lang="en-US" dirty="0"/>
              <a:t>Fourier Series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625AC-715E-A24F-9AF1-CD07C5B5B892}"/>
                  </a:ext>
                </a:extLst>
              </p:cNvPr>
              <p:cNvSpPr>
                <a:spLocks noGrp="1"/>
              </p:cNvSpPr>
              <p:nvPr>
                <p:ph idx="1"/>
              </p:nvPr>
            </p:nvSpPr>
            <p:spPr>
              <a:xfrm>
                <a:off x="838199" y="1433384"/>
                <a:ext cx="10810103" cy="5059491"/>
              </a:xfrm>
            </p:spPr>
            <p:txBody>
              <a:bodyPr>
                <a:normAutofit/>
              </a:bodyPr>
              <a:lstStyle/>
              <a:p>
                <a:pPr marL="0" indent="0">
                  <a:buNone/>
                </a:pPr>
                <a:r>
                  <a:rPr lang="en-US" dirty="0"/>
                  <a:t>A Fourier series can represent an arbitrary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1</m:t>
                        </m:r>
                      </m:sub>
                    </m:sSub>
                  </m:oMath>
                </a14:m>
                <a:r>
                  <a:rPr lang="en-US" dirty="0"/>
                  <a:t>function: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aln/>
                        </m:rP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2</m:t>
                          </m:r>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𝑁</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2 </m:t>
                                      </m:r>
                                      <m:r>
                                        <a:rPr lang="en-US" b="0" i="1" smtClean="0">
                                          <a:latin typeface="Cambria Math" panose="02040503050406030204" pitchFamily="18" charset="0"/>
                                        </a:rPr>
                                        <m:t>𝜋</m:t>
                                      </m:r>
                                    </m:num>
                                    <m:den>
                                      <m:r>
                                        <a:rPr lang="en-US" b="0" i="1" smtClean="0">
                                          <a:latin typeface="Cambria Math" panose="02040503050406030204" pitchFamily="18" charset="0"/>
                                        </a:rPr>
                                        <m:t>𝑃</m:t>
                                      </m:r>
                                    </m:den>
                                  </m:f>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_</m:t>
                                  </m:r>
                                  <m:r>
                                    <a:rPr lang="en-US" b="0" i="1" smtClean="0">
                                      <a:latin typeface="Cambria Math" panose="02040503050406030204" pitchFamily="18" charset="0"/>
                                    </a:rPr>
                                    <m:t>𝑛</m:t>
                                  </m:r>
                                </m:e>
                              </m:d>
                            </m:e>
                          </m:func>
                        </m:e>
                      </m:nary>
                    </m:oMath>
                  </m:oMathPara>
                </a14:m>
                <a:endParaRPr lang="en-US" b="0" dirty="0"/>
              </a:p>
              <a:p>
                <a:pPr marL="0" indent="0">
                  <a:buNone/>
                </a:pPr>
                <a:r>
                  <a:rPr lang="en-US" b="0" dirty="0"/>
                  <a:t>Where:</a:t>
                </a:r>
              </a:p>
              <a:p>
                <a:pPr lvl="1"/>
                <a:r>
                  <a:rPr lang="en-US" b="0" dirty="0"/>
                  <a:t>P is the time between samples</a:t>
                </a:r>
              </a:p>
              <a:p>
                <a:pPr lvl="1"/>
                <a14:m>
                  <m:oMath xmlns:m="http://schemas.openxmlformats.org/officeDocument/2006/math">
                    <m:r>
                      <a:rPr lang="en-US" b="0" i="1" smtClean="0">
                        <a:latin typeface="Cambria Math" panose="02040503050406030204" pitchFamily="18" charset="0"/>
                      </a:rPr>
                      <m:t>𝜙</m:t>
                    </m:r>
                  </m:oMath>
                </a14:m>
                <a:r>
                  <a:rPr lang="en-US" b="0" dirty="0"/>
                  <a:t> is the phase</a:t>
                </a:r>
              </a:p>
              <a:p>
                <a:pPr lvl="1"/>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2 </m:t>
                        </m:r>
                        <m:r>
                          <a:rPr lang="en-US" b="0" i="1" smtClean="0">
                            <a:latin typeface="Cambria Math" panose="02040503050406030204" pitchFamily="18" charset="0"/>
                          </a:rPr>
                          <m:t>𝜋</m:t>
                        </m:r>
                      </m:num>
                      <m:den>
                        <m:r>
                          <a:rPr lang="en-US" b="0" i="1" smtClean="0">
                            <a:latin typeface="Cambria Math" panose="02040503050406030204" pitchFamily="18" charset="0"/>
                          </a:rPr>
                          <m:t>𝑃</m:t>
                        </m:r>
                      </m:den>
                    </m:f>
                    <m:r>
                      <a:rPr lang="en-US" b="0" i="1" smtClean="0">
                        <a:latin typeface="Cambria Math" panose="02040503050406030204" pitchFamily="18" charset="0"/>
                      </a:rPr>
                      <m:t>𝑛</m:t>
                    </m:r>
                  </m:oMath>
                </a14:m>
                <a:r>
                  <a:rPr lang="en-US" b="0" dirty="0"/>
                  <a:t> are harmonic angular frequencies</a:t>
                </a:r>
              </a:p>
              <a:p>
                <a:pPr lvl="1"/>
                <a:endParaRPr lang="en-US" b="0" dirty="0"/>
              </a:p>
            </p:txBody>
          </p:sp>
        </mc:Choice>
        <mc:Fallback xmlns="">
          <p:sp>
            <p:nvSpPr>
              <p:cNvPr id="3" name="Content Placeholder 2">
                <a:extLst>
                  <a:ext uri="{FF2B5EF4-FFF2-40B4-BE49-F238E27FC236}">
                    <a16:creationId xmlns:a16="http://schemas.microsoft.com/office/drawing/2014/main" id="{C68625AC-715E-A24F-9AF1-CD07C5B5B892}"/>
                  </a:ext>
                </a:extLst>
              </p:cNvPr>
              <p:cNvSpPr>
                <a:spLocks noGrp="1" noRot="1" noChangeAspect="1" noMove="1" noResize="1" noEditPoints="1" noAdjustHandles="1" noChangeArrowheads="1" noChangeShapeType="1" noTextEdit="1"/>
              </p:cNvSpPr>
              <p:nvPr>
                <p:ph idx="1"/>
              </p:nvPr>
            </p:nvSpPr>
            <p:spPr>
              <a:xfrm>
                <a:off x="838199" y="1433384"/>
                <a:ext cx="10810103" cy="5059491"/>
              </a:xfrm>
              <a:blipFill>
                <a:blip r:embed="rId3"/>
                <a:stretch>
                  <a:fillRect l="-1055" t="-10250"/>
                </a:stretch>
              </a:blipFill>
            </p:spPr>
            <p:txBody>
              <a:bodyPr/>
              <a:lstStyle/>
              <a:p>
                <a:r>
                  <a:rPr lang="en-US">
                    <a:noFill/>
                  </a:rPr>
                  <a:t> </a:t>
                </a:r>
              </a:p>
            </p:txBody>
          </p:sp>
        </mc:Fallback>
      </mc:AlternateContent>
    </p:spTree>
    <p:extLst>
      <p:ext uri="{BB962C8B-B14F-4D97-AF65-F5344CB8AC3E}">
        <p14:creationId xmlns:p14="http://schemas.microsoft.com/office/powerpoint/2010/main" val="1691811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03101-96CF-FC41-84A2-9287624420C9}"/>
              </a:ext>
            </a:extLst>
          </p:cNvPr>
          <p:cNvSpPr>
            <a:spLocks noGrp="1"/>
          </p:cNvSpPr>
          <p:nvPr>
            <p:ph type="title"/>
          </p:nvPr>
        </p:nvSpPr>
        <p:spPr/>
        <p:txBody>
          <a:bodyPr/>
          <a:lstStyle/>
          <a:p>
            <a:r>
              <a:rPr lang="en-US" dirty="0"/>
              <a:t>Horizontal motion: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70D9E32-64CB-8B47-A16E-C3A8E6876848}"/>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 </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r>
                                <m:rPr>
                                  <m:sty m:val="p"/>
                                </m:rPr>
                                <a:rPr lang="en-US" b="0" i="0" smtClean="0">
                                  <a:latin typeface="Cambria Math" panose="02040503050406030204" pitchFamily="18" charset="0"/>
                                </a:rPr>
                                <m:t>h</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h</m:t>
                                      </m:r>
                                    </m:e>
                                  </m:d>
                                </m:e>
                              </m:d>
                            </m:e>
                          </m:func>
                        </m:num>
                        <m:den>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sinh</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𝑘h</m:t>
                                  </m:r>
                                </m:e>
                              </m:d>
                            </m:e>
                          </m:func>
                        </m:den>
                      </m:f>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𝑘</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𝑡</m:t>
                              </m:r>
                            </m:e>
                          </m:d>
                        </m:e>
                      </m:func>
                    </m:oMath>
                  </m:oMathPara>
                </a14:m>
                <a:endParaRPr lang="en-US" b="0" dirty="0"/>
              </a:p>
              <a:p>
                <a:pPr marL="0" indent="0">
                  <a:buNone/>
                </a:pPr>
                <a:r>
                  <a:rPr lang="en-US" dirty="0"/>
                  <a:t>At the surface,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𝑧</m:t>
                        </m:r>
                      </m:e>
                      <m:sub>
                        <m:r>
                          <a:rPr lang="en-US" i="1">
                            <a:latin typeface="Cambria Math" panose="02040503050406030204" pitchFamily="18" charset="0"/>
                          </a:rPr>
                          <m:t>0</m:t>
                        </m:r>
                      </m:sub>
                    </m:sSub>
                  </m:oMath>
                </a14:m>
                <a:r>
                  <a:rPr lang="en-US" dirty="0"/>
                  <a:t>= 0, we have</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coth</m:t>
                          </m:r>
                          <m:d>
                            <m:dPr>
                              <m:ctrlPr>
                                <a:rPr lang="en-US" i="1">
                                  <a:latin typeface="Cambria Math" panose="02040503050406030204" pitchFamily="18" charset="0"/>
                                </a:rPr>
                              </m:ctrlPr>
                            </m:dPr>
                            <m:e>
                              <m:r>
                                <m:rPr>
                                  <m:sty m:val="p"/>
                                </m:rPr>
                                <a:rPr lang="en-US">
                                  <a:latin typeface="Cambria Math" panose="02040503050406030204" pitchFamily="18" charset="0"/>
                                </a:rPr>
                                <m:t>kh</m:t>
                              </m:r>
                            </m:e>
                          </m:d>
                          <m:r>
                            <m:rPr>
                              <m:sty m:val="p"/>
                            </m:rPr>
                            <a:rPr lang="en-US" b="0" i="0" smtClean="0">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𝜔</m:t>
                              </m:r>
                              <m:r>
                                <a:rPr lang="en-US" i="1">
                                  <a:latin typeface="Cambria Math" panose="02040503050406030204" pitchFamily="18" charset="0"/>
                                </a:rPr>
                                <m:t>𝑡</m:t>
                              </m:r>
                            </m:e>
                          </m:d>
                        </m:e>
                      </m:func>
                    </m:oMath>
                  </m:oMathPara>
                </a14:m>
                <a:endParaRPr lang="en-US" dirty="0"/>
              </a:p>
              <a:p>
                <a:pPr marL="0" indent="0">
                  <a:buNone/>
                </a:pPr>
                <a:r>
                  <a:rPr lang="en-US" dirty="0"/>
                  <a:t>The horizontal velocity is: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𝑥</m:t>
                          </m:r>
                        </m:sub>
                      </m:sSub>
                      <m:r>
                        <a:rPr lang="en-US" i="1">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𝜔</m:t>
                      </m:r>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coth</m:t>
                          </m:r>
                          <m:d>
                            <m:dPr>
                              <m:ctrlPr>
                                <a:rPr lang="en-US" i="1">
                                  <a:latin typeface="Cambria Math" panose="02040503050406030204" pitchFamily="18" charset="0"/>
                                </a:rPr>
                              </m:ctrlPr>
                            </m:dPr>
                            <m:e>
                              <m:r>
                                <m:rPr>
                                  <m:sty m:val="p"/>
                                </m:rPr>
                                <a:rPr lang="en-US">
                                  <a:latin typeface="Cambria Math" panose="02040503050406030204" pitchFamily="18" charset="0"/>
                                </a:rPr>
                                <m:t>kh</m:t>
                              </m:r>
                            </m:e>
                          </m:d>
                          <m:r>
                            <m:rPr>
                              <m:sty m:val="p"/>
                            </m:rPr>
                            <a:rPr lang="en-US" b="0" i="0" smtClean="0">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𝜔</m:t>
                              </m:r>
                              <m:r>
                                <a:rPr lang="en-US" i="1">
                                  <a:latin typeface="Cambria Math" panose="02040503050406030204" pitchFamily="18" charset="0"/>
                                </a:rPr>
                                <m:t>𝑡</m:t>
                              </m:r>
                            </m:e>
                          </m:d>
                        </m:e>
                      </m:func>
                    </m:oMath>
                  </m:oMathPara>
                </a14:m>
                <a:endParaRPr lang="en-US" dirty="0"/>
              </a:p>
              <a:p>
                <a:pPr marL="0" indent="0">
                  <a:buNone/>
                </a:pPr>
                <a:r>
                  <a:rPr lang="en-US" dirty="0"/>
                  <a:t>The horizontal acceleration is: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m:t>
                          </m:r>
                        </m:e>
                        <m:sub>
                          <m:r>
                            <a:rPr lang="en-US" i="1">
                              <a:latin typeface="Cambria Math" panose="02040503050406030204" pitchFamily="18" charset="0"/>
                            </a:rPr>
                            <m:t>𝑥</m:t>
                          </m:r>
                        </m:sub>
                      </m:sSub>
                      <m:r>
                        <a:rPr lang="en-US" i="1">
                          <a:latin typeface="Cambria Math" panose="02040503050406030204" pitchFamily="18" charset="0"/>
                        </a:rPr>
                        <m:t>=</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𝜔</m:t>
                          </m:r>
                        </m:e>
                        <m:sup>
                          <m:r>
                            <a:rPr lang="en-US" b="0" i="1" smtClean="0">
                              <a:latin typeface="Cambria Math" panose="02040503050406030204" pitchFamily="18" charset="0"/>
                            </a:rPr>
                            <m:t>2</m:t>
                          </m:r>
                        </m:sup>
                      </m:sSup>
                      <m:r>
                        <a:rPr lang="en-US" i="1">
                          <a:latin typeface="Cambria Math" panose="02040503050406030204" pitchFamily="18" charset="0"/>
                        </a:rPr>
                        <m:t>𝐴</m:t>
                      </m:r>
                      <m:func>
                        <m:funcPr>
                          <m:ctrlPr>
                            <a:rPr lang="en-US" i="1">
                              <a:latin typeface="Cambria Math" panose="02040503050406030204" pitchFamily="18" charset="0"/>
                            </a:rPr>
                          </m:ctrlPr>
                        </m:funcPr>
                        <m:fName>
                          <m:r>
                            <m:rPr>
                              <m:sty m:val="p"/>
                            </m:rPr>
                            <a:rPr lang="en-US">
                              <a:latin typeface="Cambria Math" panose="02040503050406030204" pitchFamily="18" charset="0"/>
                            </a:rPr>
                            <m:t>coth</m:t>
                          </m:r>
                          <m:d>
                            <m:dPr>
                              <m:ctrlPr>
                                <a:rPr lang="en-US" i="1">
                                  <a:latin typeface="Cambria Math" panose="02040503050406030204" pitchFamily="18" charset="0"/>
                                </a:rPr>
                              </m:ctrlPr>
                            </m:dPr>
                            <m:e>
                              <m:r>
                                <m:rPr>
                                  <m:sty m:val="p"/>
                                </m:rPr>
                                <a:rPr lang="en-US">
                                  <a:latin typeface="Cambria Math" panose="02040503050406030204" pitchFamily="18" charset="0"/>
                                </a:rPr>
                                <m:t>kh</m:t>
                              </m:r>
                            </m:e>
                          </m:d>
                          <m:r>
                            <m:rPr>
                              <m:sty m:val="p"/>
                            </m:rPr>
                            <a:rPr lang="en-US" b="0" i="0" smtClean="0">
                              <a:latin typeface="Cambria Math" panose="02040503050406030204" pitchFamily="18" charset="0"/>
                            </a:rPr>
                            <m:t>sin</m:t>
                          </m:r>
                        </m:fName>
                        <m:e>
                          <m:d>
                            <m:dPr>
                              <m:ctrlPr>
                                <a:rPr lang="en-US" i="1">
                                  <a:latin typeface="Cambria Math" panose="02040503050406030204" pitchFamily="18" charset="0"/>
                                </a:rPr>
                              </m:ctrlPr>
                            </m:dPr>
                            <m:e>
                              <m:r>
                                <a:rPr lang="en-US" i="1">
                                  <a:latin typeface="Cambria Math" panose="02040503050406030204" pitchFamily="18" charset="0"/>
                                </a:rPr>
                                <m:t>𝑘</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𝜔</m:t>
                              </m:r>
                              <m:r>
                                <a:rPr lang="en-US" i="1">
                                  <a:latin typeface="Cambria Math" panose="02040503050406030204" pitchFamily="18" charset="0"/>
                                </a:rPr>
                                <m:t>𝑡</m:t>
                              </m:r>
                            </m:e>
                          </m:d>
                        </m:e>
                      </m:func>
                    </m:oMath>
                  </m:oMathPara>
                </a14:m>
                <a:endParaRPr lang="en-US" dirty="0"/>
              </a:p>
            </p:txBody>
          </p:sp>
        </mc:Choice>
        <mc:Fallback>
          <p:sp>
            <p:nvSpPr>
              <p:cNvPr id="3" name="Content Placeholder 2">
                <a:extLst>
                  <a:ext uri="{FF2B5EF4-FFF2-40B4-BE49-F238E27FC236}">
                    <a16:creationId xmlns:a16="http://schemas.microsoft.com/office/drawing/2014/main" id="{770D9E32-64CB-8B47-A16E-C3A8E6876848}"/>
                  </a:ext>
                </a:extLst>
              </p:cNvPr>
              <p:cNvSpPr>
                <a:spLocks noGrp="1" noRot="1" noChangeAspect="1" noMove="1" noResize="1" noEditPoints="1" noAdjustHandles="1" noChangeArrowheads="1" noChangeShapeType="1" noTextEdit="1"/>
              </p:cNvSpPr>
              <p:nvPr>
                <p:ph idx="1"/>
              </p:nvPr>
            </p:nvSpPr>
            <p:spPr>
              <a:blipFill>
                <a:blip r:embed="rId3"/>
                <a:stretch>
                  <a:fillRect l="-1206"/>
                </a:stretch>
              </a:blipFill>
            </p:spPr>
            <p:txBody>
              <a:bodyPr/>
              <a:lstStyle/>
              <a:p>
                <a:r>
                  <a:rPr lang="en-US">
                    <a:noFill/>
                  </a:rPr>
                  <a:t> </a:t>
                </a:r>
              </a:p>
            </p:txBody>
          </p:sp>
        </mc:Fallback>
      </mc:AlternateContent>
    </p:spTree>
    <p:extLst>
      <p:ext uri="{BB962C8B-B14F-4D97-AF65-F5344CB8AC3E}">
        <p14:creationId xmlns:p14="http://schemas.microsoft.com/office/powerpoint/2010/main" val="9603405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16A5C-C6E9-624F-9DD4-138D2D92BDB6}"/>
              </a:ext>
            </a:extLst>
          </p:cNvPr>
          <p:cNvSpPr>
            <a:spLocks noGrp="1"/>
          </p:cNvSpPr>
          <p:nvPr>
            <p:ph type="title"/>
          </p:nvPr>
        </p:nvSpPr>
        <p:spPr>
          <a:xfrm>
            <a:off x="648929" y="629266"/>
            <a:ext cx="3505495" cy="1622321"/>
          </a:xfrm>
        </p:spPr>
        <p:txBody>
          <a:bodyPr>
            <a:normAutofit/>
          </a:bodyPr>
          <a:lstStyle/>
          <a:p>
            <a:r>
              <a:rPr lang="en-US" dirty="0"/>
              <a:t>Sample Wave Motion</a:t>
            </a:r>
          </a:p>
        </p:txBody>
      </p:sp>
      <p:sp>
        <p:nvSpPr>
          <p:cNvPr id="9" name="Content Placeholder 8">
            <a:extLst>
              <a:ext uri="{FF2B5EF4-FFF2-40B4-BE49-F238E27FC236}">
                <a16:creationId xmlns:a16="http://schemas.microsoft.com/office/drawing/2014/main" id="{F392F80B-E9B8-4375-B661-6A5ACDE0108E}"/>
              </a:ext>
            </a:extLst>
          </p:cNvPr>
          <p:cNvSpPr>
            <a:spLocks noGrp="1"/>
          </p:cNvSpPr>
          <p:nvPr>
            <p:ph idx="1"/>
          </p:nvPr>
        </p:nvSpPr>
        <p:spPr>
          <a:xfrm>
            <a:off x="648931" y="2438400"/>
            <a:ext cx="3505494" cy="3785419"/>
          </a:xfrm>
        </p:spPr>
        <p:txBody>
          <a:bodyPr>
            <a:normAutofit/>
          </a:bodyPr>
          <a:lstStyle/>
          <a:p>
            <a:pPr marL="0" indent="0">
              <a:buNone/>
            </a:pPr>
            <a:endParaRPr lang="en-US" sz="20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line chart&#10;&#10;Description automatically generated">
            <a:extLst>
              <a:ext uri="{FF2B5EF4-FFF2-40B4-BE49-F238E27FC236}">
                <a16:creationId xmlns:a16="http://schemas.microsoft.com/office/drawing/2014/main" id="{B772D604-618A-284D-80D5-7BD777AED5AC}"/>
              </a:ext>
            </a:extLst>
          </p:cNvPr>
          <p:cNvPicPr>
            <a:picLocks noChangeAspect="1"/>
          </p:cNvPicPr>
          <p:nvPr/>
        </p:nvPicPr>
        <p:blipFill>
          <a:blip r:embed="rId2"/>
          <a:stretch>
            <a:fillRect/>
          </a:stretch>
        </p:blipFill>
        <p:spPr>
          <a:xfrm>
            <a:off x="5123688" y="958496"/>
            <a:ext cx="6593793" cy="4945347"/>
          </a:xfrm>
          <a:prstGeom prst="rect">
            <a:avLst/>
          </a:prstGeom>
          <a:effectLst/>
        </p:spPr>
      </p:pic>
    </p:spTree>
    <p:extLst>
      <p:ext uri="{BB962C8B-B14F-4D97-AF65-F5344CB8AC3E}">
        <p14:creationId xmlns:p14="http://schemas.microsoft.com/office/powerpoint/2010/main" val="13668964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545B-37D7-8F48-B94B-20046D31DBD7}"/>
              </a:ext>
            </a:extLst>
          </p:cNvPr>
          <p:cNvSpPr>
            <a:spLocks noGrp="1"/>
          </p:cNvSpPr>
          <p:nvPr>
            <p:ph type="title"/>
          </p:nvPr>
        </p:nvSpPr>
        <p:spPr/>
        <p:txBody>
          <a:bodyPr/>
          <a:lstStyle/>
          <a:p>
            <a:r>
              <a:rPr lang="en-US" dirty="0"/>
              <a:t>Wave Direction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A931D28-EE84-FC46-AC05-4F3FD1EB4547}"/>
                  </a:ext>
                </a:extLst>
              </p:cNvPr>
              <p:cNvSpPr>
                <a:spLocks noGrp="1"/>
              </p:cNvSpPr>
              <p:nvPr>
                <p:ph idx="1"/>
              </p:nvPr>
            </p:nvSpPr>
            <p:spPr/>
            <p:txBody>
              <a:bodyPr/>
              <a:lstStyle/>
              <a:p>
                <a:pPr marL="0" indent="0">
                  <a:buNone/>
                </a:pPr>
                <a:r>
                  <a:rPr lang="en-US" dirty="0"/>
                  <a:t>If we can measure the relative amplitude of the two horizontal directions, we can use the trigonometry via the arc tangent to determine the direction. We need to find the along wave motion in two directions. We get these by looking at the Cross Spectral Density:</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𝑥𝑦</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𝐹𝐹</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𝑇</m:t>
                              </m:r>
                            </m:e>
                            <m:sub>
                              <m:r>
                                <a:rPr lang="en-US" b="0" i="1" smtClean="0">
                                  <a:latin typeface="Cambria Math" panose="02040503050406030204" pitchFamily="18" charset="0"/>
                                </a:rPr>
                                <m:t>𝑥</m:t>
                              </m:r>
                            </m:sub>
                            <m:sup>
                              <m:r>
                                <a:rPr lang="en-US" b="0" i="1" smtClean="0">
                                  <a:latin typeface="Cambria Math" panose="02040503050406030204" pitchFamily="18" charset="0"/>
                                </a:rPr>
                                <m:t>∗</m:t>
                              </m:r>
                            </m:sup>
                          </m:sSubSup>
                          <m:r>
                            <a:rPr lang="en-US" b="0" i="1" smtClean="0">
                              <a:latin typeface="Cambria Math" panose="02040503050406030204" pitchFamily="18" charset="0"/>
                            </a:rPr>
                            <m:t>𝐹𝐹</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𝑦</m:t>
                              </m:r>
                            </m:sub>
                          </m:sSub>
                        </m:num>
                        <m:den>
                          <m:r>
                            <a:rPr lang="en-US" b="0" i="1" smtClean="0">
                              <a:latin typeface="Cambria Math" panose="02040503050406030204" pitchFamily="18" charset="0"/>
                            </a:rPr>
                            <m:t>𝐿</m:t>
                          </m:r>
                          <m:r>
                            <a:rPr lang="en-US" b="0" i="1" smtClean="0">
                              <a:latin typeface="Cambria Math" panose="02040503050406030204" pitchFamily="18" charset="0"/>
                            </a:rPr>
                            <m:t> </m:t>
                          </m:r>
                          <m:r>
                            <m:rPr>
                              <m:sty m:val="p"/>
                            </m:rPr>
                            <a:rPr lang="en-US" b="0" i="0" smtClean="0">
                              <a:latin typeface="Cambria Math" panose="02040503050406030204" pitchFamily="18" charset="0"/>
                            </a:rPr>
                            <m:t>Δ</m:t>
                          </m:r>
                          <m:r>
                            <a:rPr lang="en-US" b="0" i="1" smtClean="0">
                              <a:latin typeface="Cambria Math" panose="02040503050406030204" pitchFamily="18" charset="0"/>
                            </a:rPr>
                            <m:t>𝑡</m:t>
                          </m:r>
                        </m:den>
                      </m:f>
                      <m:r>
                        <a:rPr lang="en-US" b="0" i="1" smtClean="0">
                          <a:latin typeface="Cambria Math" panose="02040503050406030204" pitchFamily="18" charset="0"/>
                        </a:rPr>
                        <m:t> </m:t>
                      </m:r>
                    </m:oMath>
                  </m:oMathPara>
                </a14:m>
                <a:endParaRPr lang="en-US" dirty="0"/>
              </a:p>
              <a:p>
                <a:pPr marL="0" indent="0">
                  <a:buNone/>
                </a:pPr>
                <a:r>
                  <a:rPr lang="en-US" dirty="0"/>
                  <a:t>I’ll use </a:t>
                </a:r>
                <a:r>
                  <a:rPr lang="en-US" dirty="0" err="1"/>
                  <a:t>scipy.signal.csd</a:t>
                </a:r>
                <a:endParaRPr lang="en-US" dirty="0"/>
              </a:p>
            </p:txBody>
          </p:sp>
        </mc:Choice>
        <mc:Fallback>
          <p:sp>
            <p:nvSpPr>
              <p:cNvPr id="3" name="Content Placeholder 2">
                <a:extLst>
                  <a:ext uri="{FF2B5EF4-FFF2-40B4-BE49-F238E27FC236}">
                    <a16:creationId xmlns:a16="http://schemas.microsoft.com/office/drawing/2014/main" id="{8A931D28-EE84-FC46-AC05-4F3FD1EB4547}"/>
                  </a:ext>
                </a:extLst>
              </p:cNvPr>
              <p:cNvSpPr>
                <a:spLocks noGrp="1" noRot="1" noChangeAspect="1" noMove="1" noResize="1" noEditPoints="1" noAdjustHandles="1" noChangeArrowheads="1" noChangeShapeType="1" noTextEdit="1"/>
              </p:cNvSpPr>
              <p:nvPr>
                <p:ph idx="1"/>
              </p:nvPr>
            </p:nvSpPr>
            <p:spPr>
              <a:blipFill>
                <a:blip r:embed="rId2"/>
                <a:stretch>
                  <a:fillRect l="-1206" t="-2326" r="-1689"/>
                </a:stretch>
              </a:blipFill>
            </p:spPr>
            <p:txBody>
              <a:bodyPr/>
              <a:lstStyle/>
              <a:p>
                <a:r>
                  <a:rPr lang="en-US">
                    <a:noFill/>
                  </a:rPr>
                  <a:t> </a:t>
                </a:r>
              </a:p>
            </p:txBody>
          </p:sp>
        </mc:Fallback>
      </mc:AlternateContent>
    </p:spTree>
    <p:extLst>
      <p:ext uri="{BB962C8B-B14F-4D97-AF65-F5344CB8AC3E}">
        <p14:creationId xmlns:p14="http://schemas.microsoft.com/office/powerpoint/2010/main" val="1970252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3D4DE-80A1-D741-8547-41096B00B86F}"/>
              </a:ext>
            </a:extLst>
          </p:cNvPr>
          <p:cNvSpPr>
            <a:spLocks noGrp="1"/>
          </p:cNvSpPr>
          <p:nvPr>
            <p:ph type="title"/>
          </p:nvPr>
        </p:nvSpPr>
        <p:spPr/>
        <p:txBody>
          <a:bodyPr/>
          <a:lstStyle/>
          <a:p>
            <a:pPr algn="ctr"/>
            <a:r>
              <a:rPr lang="en-US" dirty="0"/>
              <a:t>Wave Height Generalized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6F9B42-FF1D-0347-8202-48FF1CB7ED8A}"/>
                  </a:ext>
                </a:extLst>
              </p:cNvPr>
              <p:cNvSpPr>
                <a:spLocks noGrp="1"/>
              </p:cNvSpPr>
              <p:nvPr>
                <p:ph idx="1"/>
              </p:nvPr>
            </p:nvSpPr>
            <p:spPr>
              <a:xfrm>
                <a:off x="838200" y="1825625"/>
                <a:ext cx="10859530" cy="4667250"/>
              </a:xfrm>
            </p:spPr>
            <p:txBody>
              <a:bodyPr>
                <a:normAutofit/>
              </a:bodyPr>
              <a:lstStyle/>
              <a:p>
                <a:pPr marL="0" indent="0">
                  <a:buNone/>
                </a:pPr>
                <a:r>
                  <a:rPr lang="en-US" dirty="0"/>
                  <a:t>We can generalize direction of the wave using a vector form of k and x.</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𝑧</m:t>
                      </m:r>
                      <m:d>
                        <m:dPr>
                          <m:ctrlPr>
                            <a:rPr lang="en-US" b="0" i="1" smtClean="0">
                              <a:latin typeface="Cambria Math" panose="02040503050406030204" pitchFamily="18" charset="0"/>
                            </a:rPr>
                          </m:ctrlPr>
                        </m:d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r>
                            <a:rPr lang="en-US" b="0" i="1" smtClean="0">
                              <a:latin typeface="Cambria Math" panose="02040503050406030204" pitchFamily="18" charset="0"/>
                            </a:rPr>
                            <m:t>,</m:t>
                          </m:r>
                          <m:r>
                            <a:rPr lang="en-US" b="0" i="1" smtClean="0">
                              <a:latin typeface="Cambria Math" panose="02040503050406030204" pitchFamily="18" charset="0"/>
                            </a:rPr>
                            <m:t>𝜔</m:t>
                          </m:r>
                        </m:e>
                      </m:d>
                      <m:r>
                        <a:rPr lang="en-US" b="0" i="1" smtClean="0">
                          <a:latin typeface="Cambria Math" panose="02040503050406030204" pitchFamily="18" charset="0"/>
                        </a:rPr>
                        <m:t>=</m:t>
                      </m:r>
                      <m:r>
                        <a:rPr lang="en-US" b="0" i="1" smtClean="0">
                          <a:latin typeface="Cambria Math" panose="02040503050406030204" pitchFamily="18" charset="0"/>
                        </a:rPr>
                        <m:t>𝐴</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r>
                                <a:rPr lang="en-US" b="0" i="1" dirty="0" smtClean="0">
                                  <a:latin typeface="Cambria Math" panose="02040503050406030204" pitchFamily="18" charset="0"/>
                                </a:rPr>
                                <m:t>  ⋅</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r>
                                <a:rPr lang="en-US" b="0" i="1" smtClean="0">
                                  <a:latin typeface="Cambria Math" panose="02040503050406030204" pitchFamily="18" charset="0"/>
                                </a:rPr>
                                <m:t> −</m:t>
                              </m:r>
                              <m:r>
                                <a:rPr lang="en-US" b="0" i="1" smtClean="0">
                                  <a:latin typeface="Cambria Math" panose="02040503050406030204" pitchFamily="18" charset="0"/>
                                </a:rPr>
                                <m:t>𝜔</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𝜙</m:t>
                              </m:r>
                            </m:e>
                          </m:d>
                        </m:e>
                      </m:func>
                    </m:oMath>
                  </m:oMathPara>
                </a14:m>
                <a:endParaRPr lang="en-US" b="0" i="1" dirty="0">
                  <a:latin typeface="Cambria Math" panose="02040503050406030204" pitchFamily="18" charset="0"/>
                </a:endParaRPr>
              </a:p>
              <a:p>
                <a:pPr marL="0" indent="0">
                  <a:buNone/>
                </a:pPr>
                <a:r>
                  <a:rPr lang="en-US" b="0" dirty="0"/>
                  <a:t>Where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𝑘</m:t>
                        </m:r>
                      </m:e>
                    </m:acc>
                  </m:oMath>
                </a14:m>
                <a:r>
                  <a:rPr lang="en-US" b="0" dirty="0"/>
                  <a:t> and </a:t>
                </a:r>
                <a14:m>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r>
                      <a:rPr lang="en-US" b="0" i="1" smtClean="0">
                        <a:latin typeface="Cambria Math" panose="02040503050406030204" pitchFamily="18" charset="0"/>
                      </a:rPr>
                      <m:t> </m:t>
                    </m:r>
                  </m:oMath>
                </a14:m>
                <a:r>
                  <a:rPr lang="en-US" b="0" dirty="0"/>
                  <a:t>are two dimensional vectors</a:t>
                </a:r>
              </a:p>
              <a:p>
                <a:endParaRPr lang="en-US" dirty="0"/>
              </a:p>
            </p:txBody>
          </p:sp>
        </mc:Choice>
        <mc:Fallback xmlns="">
          <p:sp>
            <p:nvSpPr>
              <p:cNvPr id="3" name="Content Placeholder 2">
                <a:extLst>
                  <a:ext uri="{FF2B5EF4-FFF2-40B4-BE49-F238E27FC236}">
                    <a16:creationId xmlns:a16="http://schemas.microsoft.com/office/drawing/2014/main" id="{806F9B42-FF1D-0347-8202-48FF1CB7ED8A}"/>
                  </a:ext>
                </a:extLst>
              </p:cNvPr>
              <p:cNvSpPr>
                <a:spLocks noGrp="1" noRot="1" noChangeAspect="1" noMove="1" noResize="1" noEditPoints="1" noAdjustHandles="1" noChangeArrowheads="1" noChangeShapeType="1" noTextEdit="1"/>
              </p:cNvSpPr>
              <p:nvPr>
                <p:ph idx="1"/>
              </p:nvPr>
            </p:nvSpPr>
            <p:spPr>
              <a:xfrm>
                <a:off x="838200" y="1825625"/>
                <a:ext cx="10859530" cy="4667250"/>
              </a:xfrm>
              <a:blipFill>
                <a:blip r:embed="rId2"/>
                <a:stretch>
                  <a:fillRect l="-1168" t="-2168"/>
                </a:stretch>
              </a:blipFill>
            </p:spPr>
            <p:txBody>
              <a:bodyPr/>
              <a:lstStyle/>
              <a:p>
                <a:r>
                  <a:rPr lang="en-US">
                    <a:noFill/>
                  </a:rPr>
                  <a:t> </a:t>
                </a:r>
              </a:p>
            </p:txBody>
          </p:sp>
        </mc:Fallback>
      </mc:AlternateContent>
    </p:spTree>
    <p:extLst>
      <p:ext uri="{BB962C8B-B14F-4D97-AF65-F5344CB8AC3E}">
        <p14:creationId xmlns:p14="http://schemas.microsoft.com/office/powerpoint/2010/main" val="921621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672FD-8FFA-5F44-9095-BDF4FE4C6948}"/>
              </a:ext>
            </a:extLst>
          </p:cNvPr>
          <p:cNvSpPr>
            <a:spLocks noGrp="1"/>
          </p:cNvSpPr>
          <p:nvPr>
            <p:ph type="title"/>
          </p:nvPr>
        </p:nvSpPr>
        <p:spPr/>
        <p:txBody>
          <a:bodyPr/>
          <a:lstStyle/>
          <a:p>
            <a:r>
              <a:rPr lang="en-US" dirty="0"/>
              <a:t>Fourier Series common 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FD2821-E496-A54E-BAAE-47C7DDF7888A}"/>
                  </a:ext>
                </a:extLst>
              </p:cNvPr>
              <p:cNvSpPr>
                <a:spLocks noGrp="1"/>
              </p:cNvSpPr>
              <p:nvPr>
                <p:ph idx="1"/>
              </p:nvPr>
            </p:nvSpPr>
            <p:spPr>
              <a:xfrm>
                <a:off x="675503" y="1825625"/>
                <a:ext cx="10678297" cy="4351338"/>
              </a:xfrm>
            </p:spPr>
            <p:txBody>
              <a:bodyPr>
                <a:normAutofit fontScale="77500" lnSpcReduction="20000"/>
              </a:bodyPr>
              <a:lstStyle/>
              <a:p>
                <a:pPr marL="0" indent="0">
                  <a:buNone/>
                </a:pPr>
                <a:r>
                  <a:rPr lang="en-US" dirty="0"/>
                  <a:t>Using the trigonometric identity:</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𝑏</m:t>
                              </m:r>
                            </m:e>
                          </m:d>
                        </m:e>
                      </m:func>
                      <m:r>
                        <m:rPr>
                          <m:sty m:val="p"/>
                        </m:rPr>
                        <a:rPr lang="en-US" b="0" i="0" smtClean="0">
                          <a:latin typeface="Cambria Math" panose="02040503050406030204" pitchFamily="18" charset="0"/>
                        </a:rPr>
                        <m:t>sin</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m:oMathPara>
                </a14:m>
                <a:endParaRPr lang="en-US" dirty="0"/>
              </a:p>
              <a:p>
                <a:pPr marL="0" indent="0">
                  <a:buNone/>
                </a:pPr>
                <a:r>
                  <a:rPr lang="en-US" dirty="0"/>
                  <a:t>We can write the Fourier series as, which is computationally easier:</a:t>
                </a: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aln/>
                        </m:rP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0</m:t>
                              </m:r>
                            </m:sub>
                          </m:sSub>
                        </m:num>
                        <m:den>
                          <m:r>
                            <a:rPr lang="en-US" b="0" i="1" smtClean="0">
                              <a:latin typeface="Cambria Math" panose="02040503050406030204" pitchFamily="18" charset="0"/>
                            </a:rPr>
                            <m:t>2</m:t>
                          </m:r>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𝑛</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𝑛</m:t>
                                      </m:r>
                                    </m:sub>
                                  </m:sSub>
                                </m:e>
                              </m:d>
                            </m:e>
                          </m:func>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𝜋</m:t>
                                      </m:r>
                                    </m:num>
                                    <m:den>
                                      <m:r>
                                        <a:rPr lang="en-US" b="0" i="1" smtClean="0">
                                          <a:latin typeface="Cambria Math" panose="02040503050406030204" pitchFamily="18" charset="0"/>
                                        </a:rPr>
                                        <m:t>𝑃</m:t>
                                      </m:r>
                                    </m:den>
                                  </m:f>
                                  <m:r>
                                    <a:rPr lang="en-US" b="0" i="1" smtClean="0">
                                      <a:latin typeface="Cambria Math" panose="02040503050406030204" pitchFamily="18" charset="0"/>
                                    </a:rPr>
                                    <m:t>𝑛𝑡</m:t>
                                  </m:r>
                                </m:e>
                              </m:d>
                            </m:e>
                          </m:func>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𝑛</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𝑛</m:t>
                                          </m:r>
                                        </m:sub>
                                      </m:sSub>
                                    </m:e>
                                  </m:d>
                                </m:e>
                              </m:func>
                              <m:r>
                                <m:rPr>
                                  <m:sty m:val="p"/>
                                </m:rPr>
                                <a:rPr lang="en-US" b="0" i="0" smtClean="0">
                                  <a:latin typeface="Cambria Math" panose="02040503050406030204" pitchFamily="18" charset="0"/>
                                </a:rPr>
                                <m:t>sin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𝜋</m:t>
                                  </m:r>
                                </m:num>
                                <m:den>
                                  <m:r>
                                    <a:rPr lang="en-US" b="0" i="1" smtClean="0">
                                      <a:latin typeface="Cambria Math" panose="02040503050406030204" pitchFamily="18" charset="0"/>
                                    </a:rPr>
                                    <m:t>𝑃</m:t>
                                  </m:r>
                                </m:den>
                              </m:f>
                              <m:r>
                                <a:rPr lang="en-US" b="0" i="1" smtClean="0">
                                  <a:latin typeface="Cambria Math" panose="02040503050406030204" pitchFamily="18" charset="0"/>
                                </a:rPr>
                                <m:t>𝑛𝑡</m:t>
                              </m:r>
                            </m:e>
                          </m:nary>
                          <m:r>
                            <a:rPr lang="en-US" b="0" i="1" smtClean="0">
                              <a:latin typeface="Cambria Math" panose="02040503050406030204" pitchFamily="18" charset="0"/>
                            </a:rPr>
                            <m:t>)</m:t>
                          </m:r>
                        </m:e>
                      </m:nary>
                    </m:oMath>
                  </m:oMathPara>
                </a14:m>
                <a:br>
                  <a:rPr lang="en-US" b="0" i="1" dirty="0">
                    <a:latin typeface="Cambria Math" panose="02040503050406030204" pitchFamily="18" charset="0"/>
                  </a:rPr>
                </a:br>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m:rPr>
                          <m:aln/>
                        </m:rP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0</m:t>
                              </m:r>
                            </m:sub>
                          </m:sSub>
                        </m:num>
                        <m:den>
                          <m:r>
                            <a:rPr lang="en-US" b="0" i="1" smtClean="0">
                              <a:latin typeface="Cambria Math" panose="02040503050406030204" pitchFamily="18" charset="0"/>
                            </a:rPr>
                            <m:t>2</m:t>
                          </m:r>
                        </m:den>
                      </m:f>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𝜋</m:t>
                                      </m:r>
                                    </m:num>
                                    <m:den>
                                      <m:r>
                                        <a:rPr lang="en-US" b="0" i="1" smtClean="0">
                                          <a:latin typeface="Cambria Math" panose="02040503050406030204" pitchFamily="18" charset="0"/>
                                        </a:rPr>
                                        <m:t>𝑃</m:t>
                                      </m:r>
                                    </m:den>
                                  </m:f>
                                  <m:r>
                                    <a:rPr lang="en-US" b="0" i="1" smtClean="0">
                                      <a:latin typeface="Cambria Math" panose="02040503050406030204" pitchFamily="18" charset="0"/>
                                    </a:rPr>
                                    <m:t>𝑛𝑡</m:t>
                                  </m:r>
                                </m:e>
                              </m:d>
                            </m:e>
                          </m:func>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𝑛</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sub>
                              </m:sSub>
                              <m:r>
                                <m:rPr>
                                  <m:sty m:val="p"/>
                                </m:rPr>
                                <a:rPr lang="en-US" b="0" i="0" smtClean="0">
                                  <a:latin typeface="Cambria Math" panose="02040503050406030204" pitchFamily="18" charset="0"/>
                                </a:rPr>
                                <m:t>sin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𝜋</m:t>
                                  </m:r>
                                </m:num>
                                <m:den>
                                  <m:r>
                                    <a:rPr lang="en-US" b="0" i="1" smtClean="0">
                                      <a:latin typeface="Cambria Math" panose="02040503050406030204" pitchFamily="18" charset="0"/>
                                    </a:rPr>
                                    <m:t>𝑃</m:t>
                                  </m:r>
                                </m:den>
                              </m:f>
                              <m:r>
                                <a:rPr lang="en-US" b="0" i="1" smtClean="0">
                                  <a:latin typeface="Cambria Math" panose="02040503050406030204" pitchFamily="18" charset="0"/>
                                </a:rPr>
                                <m:t>𝑛𝑡</m:t>
                              </m:r>
                            </m:e>
                          </m:nary>
                          <m:r>
                            <a:rPr lang="en-US" b="0" i="1" smtClean="0">
                              <a:latin typeface="Cambria Math" panose="02040503050406030204" pitchFamily="18" charset="0"/>
                            </a:rPr>
                            <m:t>)</m:t>
                          </m:r>
                        </m:e>
                      </m:nary>
                    </m:oMath>
                  </m:oMathPara>
                </a14:m>
                <a:endParaRPr lang="en-US" dirty="0"/>
              </a:p>
              <a:p>
                <a:pPr marL="0" indent="0">
                  <a:buNone/>
                </a:pPr>
                <a:r>
                  <a:rPr lang="en-US" dirty="0"/>
                  <a:t>Where: </a:t>
                </a:r>
              </a:p>
              <a:p>
                <a:pPr marL="0" indent="0" algn="ctr">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𝑛</m:t>
                        </m:r>
                      </m:sub>
                    </m:sSub>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𝑛</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𝑏</m:t>
                            </m:r>
                          </m:e>
                          <m:sub>
                            <m:r>
                              <a:rPr lang="en-US" b="0" i="1" smtClean="0">
                                <a:latin typeface="Cambria Math" panose="02040503050406030204" pitchFamily="18" charset="0"/>
                              </a:rPr>
                              <m:t>𝑛</m:t>
                            </m:r>
                          </m:sub>
                          <m:sup>
                            <m:r>
                              <a:rPr lang="en-US" b="0" i="1" smtClean="0">
                                <a:latin typeface="Cambria Math" panose="02040503050406030204" pitchFamily="18" charset="0"/>
                              </a:rPr>
                              <m:t>2</m:t>
                            </m:r>
                          </m:sup>
                        </m:sSubSup>
                      </m:e>
                    </m:rad>
                  </m:oMath>
                </a14:m>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b="0" i="1" smtClean="0">
                          <a:latin typeface="Cambria Math" panose="02040503050406030204" pitchFamily="18" charset="0"/>
                        </a:rPr>
                        <m:t>𝑎𝑟𝑐𝑡𝑎𝑛</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𝑛</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8CFD2821-E496-A54E-BAAE-47C7DDF7888A}"/>
                  </a:ext>
                </a:extLst>
              </p:cNvPr>
              <p:cNvSpPr>
                <a:spLocks noGrp="1" noRot="1" noChangeAspect="1" noMove="1" noResize="1" noEditPoints="1" noAdjustHandles="1" noChangeArrowheads="1" noChangeShapeType="1" noTextEdit="1"/>
              </p:cNvSpPr>
              <p:nvPr>
                <p:ph idx="1"/>
              </p:nvPr>
            </p:nvSpPr>
            <p:spPr>
              <a:xfrm>
                <a:off x="675503" y="1825625"/>
                <a:ext cx="10678297" cy="4351338"/>
              </a:xfrm>
              <a:blipFill>
                <a:blip r:embed="rId2"/>
                <a:stretch>
                  <a:fillRect l="-713" t="-4942" b="-8430"/>
                </a:stretch>
              </a:blipFill>
            </p:spPr>
            <p:txBody>
              <a:bodyPr/>
              <a:lstStyle/>
              <a:p>
                <a:r>
                  <a:rPr lang="en-US">
                    <a:noFill/>
                  </a:rPr>
                  <a:t> </a:t>
                </a:r>
              </a:p>
            </p:txBody>
          </p:sp>
        </mc:Fallback>
      </mc:AlternateContent>
    </p:spTree>
    <p:extLst>
      <p:ext uri="{BB962C8B-B14F-4D97-AF65-F5344CB8AC3E}">
        <p14:creationId xmlns:p14="http://schemas.microsoft.com/office/powerpoint/2010/main" val="3761692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D3825-7F8D-1B4E-9C27-B9AD85A16F59}"/>
              </a:ext>
            </a:extLst>
          </p:cNvPr>
          <p:cNvSpPr>
            <a:spLocks noGrp="1"/>
          </p:cNvSpPr>
          <p:nvPr>
            <p:ph type="title"/>
          </p:nvPr>
        </p:nvSpPr>
        <p:spPr/>
        <p:txBody>
          <a:bodyPr/>
          <a:lstStyle/>
          <a:p>
            <a:pPr algn="ctr"/>
            <a:r>
              <a:rPr lang="en-US" dirty="0"/>
              <a:t>Solving Fourier Transform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59AADB-070D-BD41-8FFA-EA71AF721721}"/>
                  </a:ext>
                </a:extLst>
              </p:cNvPr>
              <p:cNvSpPr>
                <a:spLocks noGrp="1"/>
              </p:cNvSpPr>
              <p:nvPr>
                <p:ph idx="1"/>
              </p:nvPr>
            </p:nvSpPr>
            <p:spPr/>
            <p:txBody>
              <a:bodyPr>
                <a:normAutofit/>
              </a:bodyPr>
              <a:lstStyle/>
              <a:p>
                <a:pPr marL="0" indent="0">
                  <a:buNone/>
                </a:pPr>
                <a:r>
                  <a:rPr lang="en-US" dirty="0"/>
                  <a:t>A computationally efficient method of finding the Fourier series coefficients is a Fast Fourier transform, FFT. This requires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oMath>
                </a14:m>
                <a:r>
                  <a:rPr lang="en-US" dirty="0"/>
                  <a:t>observations and is </a:t>
                </a:r>
                <a14:m>
                  <m:oMath xmlns:m="http://schemas.openxmlformats.org/officeDocument/2006/math">
                    <m:r>
                      <a:rPr lang="en-US"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e>
                    </m:func>
                  </m:oMath>
                </a14:m>
                <a:r>
                  <a:rPr lang="en-US" dirty="0"/>
                  <a:t> complexity as compared to a discrete Fourier Transform, DFT, which is </a:t>
                </a:r>
                <a14:m>
                  <m:oMath xmlns:m="http://schemas.openxmlformats.org/officeDocument/2006/math">
                    <m:r>
                      <a:rPr lang="en-US" i="1" smtClean="0">
                        <a:latin typeface="Cambria Math" panose="02040503050406030204" pitchFamily="18" charset="0"/>
                        <a:ea typeface="Cambria Math" panose="02040503050406030204" pitchFamily="18" charset="0"/>
                      </a:rPr>
                      <m:t>𝒪</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oMath>
                </a14:m>
                <a:r>
                  <a:rPr lang="en-US" dirty="0"/>
                  <a:t> complexity.</a:t>
                </a:r>
              </a:p>
              <a:p>
                <a:pPr marL="0" indent="0">
                  <a:buNone/>
                </a:pPr>
                <a:r>
                  <a:rPr lang="en-US" dirty="0">
                    <a:hlinkClick r:id="rId2"/>
                  </a:rPr>
                  <a:t>https://en.wikipedia.org/wiki/Fast_Fourier_transform</a:t>
                </a:r>
                <a:endParaRPr lang="en-US" dirty="0"/>
              </a:p>
              <a:p>
                <a:pPr marL="0" indent="0">
                  <a:buNone/>
                </a:pPr>
                <a:endParaRPr lang="en-US" dirty="0"/>
              </a:p>
              <a:p>
                <a:pPr marL="0" indent="0">
                  <a:buNone/>
                </a:pPr>
                <a:r>
                  <a:rPr lang="en-US" dirty="0"/>
                  <a:t>Since our measurements are strictly real, i.e.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ℝ</m:t>
                    </m:r>
                  </m:oMath>
                </a14:m>
                <a:r>
                  <a:rPr lang="en-US" dirty="0"/>
                  <a:t> we don’t have negative frequencies, so we can use the </a:t>
                </a:r>
                <a:r>
                  <a:rPr lang="en-US" dirty="0" err="1"/>
                  <a:t>rfft</a:t>
                </a:r>
                <a:r>
                  <a:rPr lang="en-US" dirty="0"/>
                  <a:t> class of functions.</a:t>
                </a:r>
              </a:p>
              <a:p>
                <a:pPr marL="0" indent="0">
                  <a:buNone/>
                </a:pPr>
                <a:r>
                  <a:rPr lang="en-US" dirty="0">
                    <a:hlinkClick r:id="rId3"/>
                  </a:rPr>
                  <a:t>https://numpy.org/doc/stable/reference/generated/numpy.fft.rfft.html</a:t>
                </a:r>
                <a:endParaRPr lang="en-US" dirty="0"/>
              </a:p>
            </p:txBody>
          </p:sp>
        </mc:Choice>
        <mc:Fallback xmlns="">
          <p:sp>
            <p:nvSpPr>
              <p:cNvPr id="3" name="Content Placeholder 2">
                <a:extLst>
                  <a:ext uri="{FF2B5EF4-FFF2-40B4-BE49-F238E27FC236}">
                    <a16:creationId xmlns:a16="http://schemas.microsoft.com/office/drawing/2014/main" id="{6E59AADB-070D-BD41-8FFA-EA71AF721721}"/>
                  </a:ext>
                </a:extLst>
              </p:cNvPr>
              <p:cNvSpPr>
                <a:spLocks noGrp="1" noRot="1" noChangeAspect="1" noMove="1" noResize="1" noEditPoints="1" noAdjustHandles="1" noChangeArrowheads="1" noChangeShapeType="1" noTextEdit="1"/>
              </p:cNvSpPr>
              <p:nvPr>
                <p:ph idx="1"/>
              </p:nvPr>
            </p:nvSpPr>
            <p:spPr>
              <a:blipFill>
                <a:blip r:embed="rId4"/>
                <a:stretch>
                  <a:fillRect l="-1206" t="-2326" r="-965"/>
                </a:stretch>
              </a:blipFill>
            </p:spPr>
            <p:txBody>
              <a:bodyPr/>
              <a:lstStyle/>
              <a:p>
                <a:r>
                  <a:rPr lang="en-US">
                    <a:noFill/>
                  </a:rPr>
                  <a:t> </a:t>
                </a:r>
              </a:p>
            </p:txBody>
          </p:sp>
        </mc:Fallback>
      </mc:AlternateContent>
    </p:spTree>
    <p:extLst>
      <p:ext uri="{BB962C8B-B14F-4D97-AF65-F5344CB8AC3E}">
        <p14:creationId xmlns:p14="http://schemas.microsoft.com/office/powerpoint/2010/main" val="1214950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4D6FA-7B1C-244B-982C-E084EC21CBCD}"/>
              </a:ext>
            </a:extLst>
          </p:cNvPr>
          <p:cNvSpPr>
            <a:spLocks noGrp="1"/>
          </p:cNvSpPr>
          <p:nvPr>
            <p:ph type="title"/>
          </p:nvPr>
        </p:nvSpPr>
        <p:spPr/>
        <p:txBody>
          <a:bodyPr/>
          <a:lstStyle/>
          <a:p>
            <a:pPr algn="ctr"/>
            <a:r>
              <a:rPr lang="en-US" dirty="0"/>
              <a:t>Nyquist Frequency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1F6CC1-9CF2-8B49-B88F-B52AFF4143A7}"/>
                  </a:ext>
                </a:extLst>
              </p:cNvPr>
              <p:cNvSpPr>
                <a:spLocks noGrp="1"/>
              </p:cNvSpPr>
              <p:nvPr>
                <p:ph idx="1"/>
              </p:nvPr>
            </p:nvSpPr>
            <p:spPr/>
            <p:txBody>
              <a:bodyPr>
                <a:normAutofit/>
              </a:bodyPr>
              <a:lstStyle/>
              <a:p>
                <a:pPr marL="0" indent="0">
                  <a:buNone/>
                </a:pPr>
                <a:r>
                  <a:rPr lang="en-US" dirty="0"/>
                  <a:t>For discrete samples, the Nyquist Frequency gives the maximum frequency that can be extracted from the samples without aliasing artifacts.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𝑁𝑦𝑞𝑢𝑖𝑠𝑡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𝑆𝑎𝑚𝑝𝑙𝑖𝑛𝑔</m:t>
                              </m:r>
                            </m:sub>
                          </m:sSub>
                        </m:num>
                        <m:den>
                          <m:r>
                            <a:rPr lang="en-US" b="0" i="1" smtClean="0">
                              <a:latin typeface="Cambria Math" panose="02040503050406030204" pitchFamily="18" charset="0"/>
                            </a:rPr>
                            <m:t>2</m:t>
                          </m:r>
                        </m:den>
                      </m:f>
                    </m:oMath>
                  </m:oMathPara>
                </a14:m>
                <a:endParaRPr lang="en-US" dirty="0"/>
              </a:p>
              <a:p>
                <a:pPr marL="0" indent="0">
                  <a:buNone/>
                </a:pPr>
                <a:r>
                  <a:rPr lang="en-US" dirty="0"/>
                  <a:t>For our problem, the maximum frequency we’re interested in is </a:t>
                </a:r>
                <a14:m>
                  <m:oMath xmlns:m="http://schemas.openxmlformats.org/officeDocument/2006/math">
                    <m:r>
                      <a:rPr lang="en-US" b="0" i="1" smtClean="0">
                        <a:latin typeface="Cambria Math" panose="02040503050406030204" pitchFamily="18" charset="0"/>
                      </a:rPr>
                      <m:t>½</m:t>
                    </m:r>
                  </m:oMath>
                </a14:m>
                <a:r>
                  <a:rPr lang="en-US" dirty="0"/>
                  <a:t>Hz so we will be sampling faster than 1Hz.</a:t>
                </a:r>
              </a:p>
              <a:p>
                <a:pPr marL="0" indent="0">
                  <a:buNone/>
                </a:pPr>
                <a:r>
                  <a:rPr lang="en-US" dirty="0">
                    <a:hlinkClick r:id="rId2"/>
                  </a:rPr>
                  <a:t>https://en.wikipedia.org/wiki/Nyquist_frequency</a:t>
                </a:r>
                <a:endParaRPr lang="en-US" dirty="0"/>
              </a:p>
            </p:txBody>
          </p:sp>
        </mc:Choice>
        <mc:Fallback xmlns="">
          <p:sp>
            <p:nvSpPr>
              <p:cNvPr id="3" name="Content Placeholder 2">
                <a:extLst>
                  <a:ext uri="{FF2B5EF4-FFF2-40B4-BE49-F238E27FC236}">
                    <a16:creationId xmlns:a16="http://schemas.microsoft.com/office/drawing/2014/main" id="{3D1F6CC1-9CF2-8B49-B88F-B52AFF4143A7}"/>
                  </a:ext>
                </a:extLst>
              </p:cNvPr>
              <p:cNvSpPr>
                <a:spLocks noGrp="1" noRot="1" noChangeAspect="1" noMove="1" noResize="1" noEditPoints="1" noAdjustHandles="1" noChangeArrowheads="1" noChangeShapeType="1" noTextEdit="1"/>
              </p:cNvSpPr>
              <p:nvPr>
                <p:ph idx="1"/>
              </p:nvPr>
            </p:nvSpPr>
            <p:spPr>
              <a:blipFill>
                <a:blip r:embed="rId3"/>
                <a:stretch>
                  <a:fillRect l="-1206" t="-2326" r="-168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1117652-F4EE-A643-A307-D36015A97F8F}"/>
              </a:ext>
            </a:extLst>
          </p:cNvPr>
          <p:cNvPicPr>
            <a:picLocks noChangeAspect="1"/>
          </p:cNvPicPr>
          <p:nvPr/>
        </p:nvPicPr>
        <p:blipFill>
          <a:blip r:embed="rId4"/>
          <a:stretch>
            <a:fillRect/>
          </a:stretch>
        </p:blipFill>
        <p:spPr>
          <a:xfrm>
            <a:off x="8418444" y="13342"/>
            <a:ext cx="3200400" cy="1828800"/>
          </a:xfrm>
          <a:prstGeom prst="rect">
            <a:avLst/>
          </a:prstGeom>
        </p:spPr>
      </p:pic>
    </p:spTree>
    <p:extLst>
      <p:ext uri="{BB962C8B-B14F-4D97-AF65-F5344CB8AC3E}">
        <p14:creationId xmlns:p14="http://schemas.microsoft.com/office/powerpoint/2010/main" val="354363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B7261-345B-1D4B-ADB1-DE35660DAB45}"/>
              </a:ext>
            </a:extLst>
          </p:cNvPr>
          <p:cNvSpPr>
            <a:spLocks noGrp="1"/>
          </p:cNvSpPr>
          <p:nvPr>
            <p:ph type="title"/>
          </p:nvPr>
        </p:nvSpPr>
        <p:spPr>
          <a:xfrm>
            <a:off x="648929" y="629266"/>
            <a:ext cx="3505495" cy="1622321"/>
          </a:xfrm>
        </p:spPr>
        <p:txBody>
          <a:bodyPr>
            <a:normAutofit/>
          </a:bodyPr>
          <a:lstStyle/>
          <a:p>
            <a:r>
              <a:rPr lang="en-US" dirty="0"/>
              <a:t>Example</a:t>
            </a:r>
            <a:endParaRPr lang="en-US"/>
          </a:p>
        </p:txBody>
      </p:sp>
      <p:sp>
        <p:nvSpPr>
          <p:cNvPr id="3" name="Content Placeholder 2">
            <a:extLst>
              <a:ext uri="{FF2B5EF4-FFF2-40B4-BE49-F238E27FC236}">
                <a16:creationId xmlns:a16="http://schemas.microsoft.com/office/drawing/2014/main" id="{35F3A428-C128-9D46-9E77-DC7644A3CF93}"/>
              </a:ext>
            </a:extLst>
          </p:cNvPr>
          <p:cNvSpPr>
            <a:spLocks noGrp="1"/>
          </p:cNvSpPr>
          <p:nvPr>
            <p:ph idx="1"/>
          </p:nvPr>
        </p:nvSpPr>
        <p:spPr>
          <a:xfrm>
            <a:off x="648931" y="2438400"/>
            <a:ext cx="3505494" cy="3785419"/>
          </a:xfrm>
        </p:spPr>
        <p:txBody>
          <a:bodyPr>
            <a:normAutofit/>
          </a:bodyPr>
          <a:lstStyle/>
          <a:p>
            <a:pPr marL="0" indent="0">
              <a:buNone/>
            </a:pPr>
            <a:r>
              <a:rPr lang="en-US" sz="2000"/>
              <a:t>Let’s consider a single sine wave:</a:t>
            </a:r>
          </a:p>
          <a:p>
            <a:r>
              <a:rPr lang="en-US" sz="2000"/>
              <a:t>Period 20 seconds</a:t>
            </a:r>
          </a:p>
          <a:p>
            <a:r>
              <a:rPr lang="en-US" sz="2000"/>
              <a:t>Phase -90 degrees</a:t>
            </a:r>
          </a:p>
          <a:p>
            <a:r>
              <a:rPr lang="en-US" sz="2000"/>
              <a:t>Amplitude 4</a:t>
            </a:r>
          </a:p>
          <a:p>
            <a:r>
              <a:rPr lang="en-US" sz="2000"/>
              <a:t>Sampling at 10Hz</a:t>
            </a:r>
          </a:p>
          <a:p>
            <a:r>
              <a:rPr lang="en-US" sz="2000"/>
              <a:t>8192 samples</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F7823F9-DBA9-6041-9A57-944E72567204}"/>
              </a:ext>
            </a:extLst>
          </p:cNvPr>
          <p:cNvPicPr>
            <a:picLocks noChangeAspect="1"/>
          </p:cNvPicPr>
          <p:nvPr/>
        </p:nvPicPr>
        <p:blipFill>
          <a:blip r:embed="rId2"/>
          <a:srcRect/>
          <a:stretch/>
        </p:blipFill>
        <p:spPr>
          <a:xfrm>
            <a:off x="5123688" y="746553"/>
            <a:ext cx="6584098" cy="4938073"/>
          </a:xfrm>
          <a:prstGeom prst="rect">
            <a:avLst/>
          </a:prstGeom>
          <a:effectLst/>
        </p:spPr>
      </p:pic>
    </p:spTree>
    <p:extLst>
      <p:ext uri="{BB962C8B-B14F-4D97-AF65-F5344CB8AC3E}">
        <p14:creationId xmlns:p14="http://schemas.microsoft.com/office/powerpoint/2010/main" val="3476935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BFCE6-895C-E440-80BA-79180215CF7F}"/>
              </a:ext>
            </a:extLst>
          </p:cNvPr>
          <p:cNvSpPr>
            <a:spLocks noGrp="1"/>
          </p:cNvSpPr>
          <p:nvPr>
            <p:ph type="title"/>
          </p:nvPr>
        </p:nvSpPr>
        <p:spPr>
          <a:xfrm>
            <a:off x="648929" y="629266"/>
            <a:ext cx="3505495" cy="1622321"/>
          </a:xfrm>
        </p:spPr>
        <p:txBody>
          <a:bodyPr>
            <a:normAutofit/>
          </a:bodyPr>
          <a:lstStyle/>
          <a:p>
            <a:r>
              <a:rPr lang="en-US" sz="3700" dirty="0"/>
              <a:t>Example RFFT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212A65-6929-C041-8898-5AC7E3C217E8}"/>
                  </a:ext>
                </a:extLst>
              </p:cNvPr>
              <p:cNvSpPr>
                <a:spLocks noGrp="1"/>
              </p:cNvSpPr>
              <p:nvPr>
                <p:ph idx="1"/>
              </p:nvPr>
            </p:nvSpPr>
            <p:spPr>
              <a:xfrm>
                <a:off x="648931" y="2438400"/>
                <a:ext cx="3505494" cy="3785419"/>
              </a:xfrm>
            </p:spPr>
            <p:txBody>
              <a:bodyPr>
                <a:normAutofit/>
              </a:bodyPr>
              <a:lstStyle/>
              <a:p>
                <a:pPr marL="0" indent="0">
                  <a:buNone/>
                </a:pPr>
                <a:r>
                  <a:rPr lang="en-US" sz="2000" dirty="0"/>
                  <a:t>Using </a:t>
                </a:r>
                <a:r>
                  <a:rPr lang="en-US" sz="2000" dirty="0" err="1"/>
                  <a:t>Numpy’s</a:t>
                </a:r>
                <a:r>
                  <a:rPr lang="en-US" sz="2000" dirty="0"/>
                  <a:t> </a:t>
                </a:r>
                <a:r>
                  <a:rPr lang="en-US" sz="2000" dirty="0" err="1"/>
                  <a:t>rfft</a:t>
                </a:r>
                <a:r>
                  <a:rPr lang="en-US" sz="2000" dirty="0"/>
                  <a:t> with “forward” normalization, </a:t>
                </a: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𝑛</m:t>
                        </m:r>
                      </m:den>
                    </m:f>
                  </m:oMath>
                </a14:m>
                <a:r>
                  <a:rPr lang="en-US" sz="2000" dirty="0"/>
                  <a:t>, and zooming in on the resulting spectrum:</a:t>
                </a:r>
              </a:p>
              <a:p>
                <a:r>
                  <a:rPr lang="en-US" sz="2000" dirty="0"/>
                  <a:t>Blue is </a:t>
                </a:r>
                <a14:m>
                  <m:oMath xmlns:m="http://schemas.openxmlformats.org/officeDocument/2006/math">
                    <m:r>
                      <m:rPr>
                        <m:sty m:val="p"/>
                      </m:rPr>
                      <a:rPr lang="en-US" sz="2000" b="0" i="0" smtClean="0">
                        <a:latin typeface="Cambria Math" panose="02040503050406030204" pitchFamily="18" charset="0"/>
                      </a:rPr>
                      <m:t>real</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part</m:t>
                    </m:r>
                    <m:r>
                      <a:rPr lang="en-US" sz="2000" b="0" i="0" smtClean="0">
                        <a:latin typeface="Cambria Math" panose="02040503050406030204" pitchFamily="18" charset="0"/>
                      </a:rPr>
                      <m:t>,</m:t>
                    </m:r>
                  </m:oMath>
                </a14:m>
                <a:r>
                  <a:rPr lang="en-US" sz="2000" dirty="0"/>
                  <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oMath>
                </a14:m>
                <a:endParaRPr lang="en-US" sz="2000" dirty="0"/>
              </a:p>
              <a:p>
                <a:r>
                  <a:rPr lang="en-US" sz="2000" dirty="0"/>
                  <a:t>Orange is the imaginary part,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𝑛</m:t>
                        </m:r>
                      </m:sub>
                    </m:sSub>
                  </m:oMath>
                </a14:m>
                <a:endParaRPr lang="en-US" sz="2000" dirty="0"/>
              </a:p>
              <a:p>
                <a:pPr marL="0" indent="0">
                  <a:buNone/>
                </a:pPr>
                <a:endParaRPr lang="en-US" sz="2000" dirty="0"/>
              </a:p>
            </p:txBody>
          </p:sp>
        </mc:Choice>
        <mc:Fallback xmlns="">
          <p:sp>
            <p:nvSpPr>
              <p:cNvPr id="3" name="Content Placeholder 2">
                <a:extLst>
                  <a:ext uri="{FF2B5EF4-FFF2-40B4-BE49-F238E27FC236}">
                    <a16:creationId xmlns:a16="http://schemas.microsoft.com/office/drawing/2014/main" id="{8B212A65-6929-C041-8898-5AC7E3C217E8}"/>
                  </a:ext>
                </a:extLst>
              </p:cNvPr>
              <p:cNvSpPr>
                <a:spLocks noGrp="1" noRot="1" noChangeAspect="1" noMove="1" noResize="1" noEditPoints="1" noAdjustHandles="1" noChangeArrowheads="1" noChangeShapeType="1" noTextEdit="1"/>
              </p:cNvSpPr>
              <p:nvPr>
                <p:ph idx="1"/>
              </p:nvPr>
            </p:nvSpPr>
            <p:spPr>
              <a:xfrm>
                <a:off x="648931" y="2438400"/>
                <a:ext cx="3505494" cy="3785419"/>
              </a:xfrm>
              <a:blipFill>
                <a:blip r:embed="rId2"/>
                <a:stretch>
                  <a:fillRect l="-1439" t="-2007" r="-1799"/>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AEBCC52-B672-544B-A3A5-93B699B998A2}"/>
              </a:ext>
            </a:extLst>
          </p:cNvPr>
          <p:cNvPicPr>
            <a:picLocks noChangeAspect="1"/>
          </p:cNvPicPr>
          <p:nvPr/>
        </p:nvPicPr>
        <p:blipFill>
          <a:blip r:embed="rId3"/>
          <a:srcRect/>
          <a:stretch/>
        </p:blipFill>
        <p:spPr>
          <a:xfrm>
            <a:off x="5123688" y="746553"/>
            <a:ext cx="6584098" cy="4938073"/>
          </a:xfrm>
          <a:prstGeom prst="rect">
            <a:avLst/>
          </a:prstGeom>
          <a:effectLst/>
        </p:spPr>
      </p:pic>
    </p:spTree>
    <p:extLst>
      <p:ext uri="{BB962C8B-B14F-4D97-AF65-F5344CB8AC3E}">
        <p14:creationId xmlns:p14="http://schemas.microsoft.com/office/powerpoint/2010/main" val="29037402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21349</TotalTime>
  <Words>1250</Words>
  <Application>Microsoft Macintosh PowerPoint</Application>
  <PresentationFormat>Widescreen</PresentationFormat>
  <Paragraphs>185</Paragraphs>
  <Slides>43</Slides>
  <Notes>3</Notes>
  <HiddenSlides>0</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Cambria Math</vt:lpstr>
      <vt:lpstr>Office Theme</vt:lpstr>
      <vt:lpstr>Wave Mathematics</vt:lpstr>
      <vt:lpstr>Wave Height</vt:lpstr>
      <vt:lpstr>Wave Height Motivation</vt:lpstr>
      <vt:lpstr>Fourier Series</vt:lpstr>
      <vt:lpstr>Fourier Series common representation</vt:lpstr>
      <vt:lpstr>Solving Fourier Transform</vt:lpstr>
      <vt:lpstr>Nyquist Frequency</vt:lpstr>
      <vt:lpstr>Example</vt:lpstr>
      <vt:lpstr>Example RFFT</vt:lpstr>
      <vt:lpstr>Example Phase</vt:lpstr>
      <vt:lpstr>Example Amplitude</vt:lpstr>
      <vt:lpstr>Wave Velocity</vt:lpstr>
      <vt:lpstr>Example Velocity</vt:lpstr>
      <vt:lpstr>Example Velocity Amplitude</vt:lpstr>
      <vt:lpstr>Wave Acceleration</vt:lpstr>
      <vt:lpstr>Example Acceleration</vt:lpstr>
      <vt:lpstr>Example Acceleration Amplitude</vt:lpstr>
      <vt:lpstr>Acceleration Measurement with Noise</vt:lpstr>
      <vt:lpstr>Noisy Acceleration Amplitude</vt:lpstr>
      <vt:lpstr>Power Spectral Density</vt:lpstr>
      <vt:lpstr>Noiseless Periodogram</vt:lpstr>
      <vt:lpstr>Noiseless Periodogram Normalized</vt:lpstr>
      <vt:lpstr>Noisy Periodogram</vt:lpstr>
      <vt:lpstr>Noisy Periodogram Normalized</vt:lpstr>
      <vt:lpstr>Very Noisy Spectrum</vt:lpstr>
      <vt:lpstr>Very Noisy Periodogram</vt:lpstr>
      <vt:lpstr>Very Noisy Periodogram Normalized</vt:lpstr>
      <vt:lpstr>FFT Width, noiseless</vt:lpstr>
      <vt:lpstr>FFT Width, with noise</vt:lpstr>
      <vt:lpstr>Welch’s Method</vt:lpstr>
      <vt:lpstr>Superposition</vt:lpstr>
      <vt:lpstr>Two waves with noise</vt:lpstr>
      <vt:lpstr>Two waves with noise</vt:lpstr>
      <vt:lpstr>Non-directional RMS wave height</vt:lpstr>
      <vt:lpstr>Significant Wave Height </vt:lpstr>
      <vt:lpstr>Significant Wave Height</vt:lpstr>
      <vt:lpstr>Wave Length versus depth</vt:lpstr>
      <vt:lpstr>Horizontal Motion</vt:lpstr>
      <vt:lpstr>Vertical motion:</vt:lpstr>
      <vt:lpstr>Horizontal motion:</vt:lpstr>
      <vt:lpstr>Sample Wave Motion</vt:lpstr>
      <vt:lpstr>Wave Direction</vt:lpstr>
      <vt:lpstr>Wave Height Generalized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Waves</dc:title>
  <dc:creator>Teresa Welch</dc:creator>
  <cp:lastModifiedBy>Teresa Welch</cp:lastModifiedBy>
  <cp:revision>6</cp:revision>
  <dcterms:created xsi:type="dcterms:W3CDTF">2021-11-07T21:21:27Z</dcterms:created>
  <dcterms:modified xsi:type="dcterms:W3CDTF">2021-12-02T01:40:09Z</dcterms:modified>
</cp:coreProperties>
</file>